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18"/>
  </p:notesMasterIdLst>
  <p:handoutMasterIdLst>
    <p:handoutMasterId r:id="rId19"/>
  </p:handoutMasterIdLst>
  <p:sldIdLst>
    <p:sldId id="338" r:id="rId2"/>
    <p:sldId id="256" r:id="rId3"/>
    <p:sldId id="328" r:id="rId4"/>
    <p:sldId id="322" r:id="rId5"/>
    <p:sldId id="331" r:id="rId6"/>
    <p:sldId id="330" r:id="rId7"/>
    <p:sldId id="324" r:id="rId8"/>
    <p:sldId id="326" r:id="rId9"/>
    <p:sldId id="325" r:id="rId10"/>
    <p:sldId id="327" r:id="rId11"/>
    <p:sldId id="332" r:id="rId12"/>
    <p:sldId id="333" r:id="rId13"/>
    <p:sldId id="334" r:id="rId14"/>
    <p:sldId id="335" r:id="rId15"/>
    <p:sldId id="336" r:id="rId16"/>
    <p:sldId id="337" r:id="rId17"/>
  </p:sldIdLst>
  <p:sldSz cx="9144000" cy="6858000" type="screen4x3"/>
  <p:notesSz cx="6791325" cy="9872663"/>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666">
          <p15:clr>
            <a:srgbClr val="A4A3A4"/>
          </p15:clr>
        </p15:guide>
        <p15:guide id="2" pos="272">
          <p15:clr>
            <a:srgbClr val="A4A3A4"/>
          </p15:clr>
        </p15:guide>
      </p15:sldGuideLst>
    </p:ext>
    <p:ext uri="{2D200454-40CA-4A62-9FC3-DE9A4176ACB9}">
      <p15:notesGuideLst xmlns:p15="http://schemas.microsoft.com/office/powerpoint/2012/main" xmlns="">
        <p15:guide id="1" orient="horz" pos="3110"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5999"/>
    <a:srgbClr val="1666AE"/>
    <a:srgbClr val="005374"/>
    <a:srgbClr val="4F7921"/>
    <a:srgbClr val="669900"/>
    <a:srgbClr val="E4E4E4"/>
    <a:srgbClr val="000000"/>
    <a:srgbClr val="C47A0C"/>
    <a:srgbClr val="E41B16"/>
    <a:srgbClr val="1A33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0" autoAdjust="0"/>
    <p:restoredTop sz="94646" autoAdjust="0"/>
  </p:normalViewPr>
  <p:slideViewPr>
    <p:cSldViewPr>
      <p:cViewPr>
        <p:scale>
          <a:sx n="110" d="100"/>
          <a:sy n="110" d="100"/>
        </p:scale>
        <p:origin x="-84" y="-66"/>
      </p:cViewPr>
      <p:guideLst>
        <p:guide orient="horz" pos="666"/>
        <p:guide pos="272"/>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9" d="100"/>
          <a:sy n="59" d="100"/>
        </p:scale>
        <p:origin x="-2898" y="-90"/>
      </p:cViewPr>
      <p:guideLst>
        <p:guide orient="horz" pos="3110"/>
        <p:guide pos="2140"/>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4" y="0"/>
            <a:ext cx="2942207" cy="494582"/>
          </a:xfrm>
          <a:prstGeom prst="rect">
            <a:avLst/>
          </a:prstGeom>
        </p:spPr>
        <p:txBody>
          <a:bodyPr vert="horz" lIns="91016" tIns="45509" rIns="91016" bIns="45509" rtlCol="0"/>
          <a:lstStyle>
            <a:lvl1pPr algn="l">
              <a:defRPr sz="1200"/>
            </a:lvl1pPr>
          </a:lstStyle>
          <a:p>
            <a:endParaRPr lang="de-DE"/>
          </a:p>
        </p:txBody>
      </p:sp>
      <p:sp>
        <p:nvSpPr>
          <p:cNvPr id="3" name="Datumsplatzhalter 2"/>
          <p:cNvSpPr>
            <a:spLocks noGrp="1"/>
          </p:cNvSpPr>
          <p:nvPr>
            <p:ph type="dt" sz="quarter" idx="1"/>
          </p:nvPr>
        </p:nvSpPr>
        <p:spPr>
          <a:xfrm>
            <a:off x="3847501" y="0"/>
            <a:ext cx="2942207" cy="494582"/>
          </a:xfrm>
          <a:prstGeom prst="rect">
            <a:avLst/>
          </a:prstGeom>
        </p:spPr>
        <p:txBody>
          <a:bodyPr vert="horz" lIns="91016" tIns="45509" rIns="91016" bIns="45509" rtlCol="0"/>
          <a:lstStyle>
            <a:lvl1pPr algn="r">
              <a:defRPr sz="1200"/>
            </a:lvl1pPr>
          </a:lstStyle>
          <a:p>
            <a:fld id="{31A9DBF5-C83D-47C5-9331-2E36C0037FB2}" type="datetimeFigureOut">
              <a:rPr lang="de-DE" smtClean="0"/>
              <a:t>24.01.2014</a:t>
            </a:fld>
            <a:endParaRPr lang="de-DE"/>
          </a:p>
        </p:txBody>
      </p:sp>
      <p:sp>
        <p:nvSpPr>
          <p:cNvPr id="4" name="Fußzeilenplatzhalter 3"/>
          <p:cNvSpPr>
            <a:spLocks noGrp="1"/>
          </p:cNvSpPr>
          <p:nvPr>
            <p:ph type="ftr" sz="quarter" idx="2"/>
          </p:nvPr>
        </p:nvSpPr>
        <p:spPr>
          <a:xfrm>
            <a:off x="4" y="9378088"/>
            <a:ext cx="2942207" cy="494581"/>
          </a:xfrm>
          <a:prstGeom prst="rect">
            <a:avLst/>
          </a:prstGeom>
        </p:spPr>
        <p:txBody>
          <a:bodyPr vert="horz" lIns="91016" tIns="45509" rIns="91016" bIns="45509" rtlCol="0" anchor="b"/>
          <a:lstStyle>
            <a:lvl1pPr algn="l">
              <a:defRPr sz="1200"/>
            </a:lvl1pPr>
          </a:lstStyle>
          <a:p>
            <a:endParaRPr lang="de-DE"/>
          </a:p>
        </p:txBody>
      </p:sp>
      <p:sp>
        <p:nvSpPr>
          <p:cNvPr id="5" name="Foliennummernplatzhalter 4"/>
          <p:cNvSpPr>
            <a:spLocks noGrp="1"/>
          </p:cNvSpPr>
          <p:nvPr>
            <p:ph type="sldNum" sz="quarter" idx="3"/>
          </p:nvPr>
        </p:nvSpPr>
        <p:spPr>
          <a:xfrm>
            <a:off x="3847501" y="9378088"/>
            <a:ext cx="2942207" cy="494581"/>
          </a:xfrm>
          <a:prstGeom prst="rect">
            <a:avLst/>
          </a:prstGeom>
        </p:spPr>
        <p:txBody>
          <a:bodyPr vert="horz" lIns="91016" tIns="45509" rIns="91016" bIns="45509" rtlCol="0" anchor="b"/>
          <a:lstStyle>
            <a:lvl1pPr algn="r">
              <a:defRPr sz="1200"/>
            </a:lvl1pPr>
          </a:lstStyle>
          <a:p>
            <a:fld id="{3435460E-A3BB-4D38-AAE5-CBFB507FA222}" type="slidenum">
              <a:rPr lang="de-DE" smtClean="0"/>
              <a:t>‹Nr.›</a:t>
            </a:fld>
            <a:endParaRPr lang="de-DE"/>
          </a:p>
        </p:txBody>
      </p:sp>
    </p:spTree>
    <p:extLst>
      <p:ext uri="{BB962C8B-B14F-4D97-AF65-F5344CB8AC3E}">
        <p14:creationId xmlns:p14="http://schemas.microsoft.com/office/powerpoint/2010/main" val="2154734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5" y="0"/>
            <a:ext cx="2943110" cy="493099"/>
          </a:xfrm>
          <a:prstGeom prst="rect">
            <a:avLst/>
          </a:prstGeom>
          <a:noFill/>
          <a:ln w="9525">
            <a:noFill/>
            <a:miter lim="800000"/>
            <a:headEnd/>
            <a:tailEnd/>
          </a:ln>
          <a:effectLst/>
        </p:spPr>
        <p:txBody>
          <a:bodyPr vert="horz" wrap="square" lIns="94339" tIns="47170" rIns="94339" bIns="47170" numCol="1" anchor="t" anchorCtr="0" compatLnSpc="1">
            <a:prstTxWarp prst="textNoShape">
              <a:avLst/>
            </a:prstTxWarp>
          </a:bodyPr>
          <a:lstStyle>
            <a:lvl1pPr defTabSz="943505">
              <a:defRPr sz="1300"/>
            </a:lvl1pPr>
          </a:lstStyle>
          <a:p>
            <a:endParaRPr lang="de-DE"/>
          </a:p>
        </p:txBody>
      </p:sp>
      <p:sp>
        <p:nvSpPr>
          <p:cNvPr id="19459" name="Rectangle 3"/>
          <p:cNvSpPr>
            <a:spLocks noGrp="1" noChangeArrowheads="1"/>
          </p:cNvSpPr>
          <p:nvPr>
            <p:ph type="dt" idx="1"/>
          </p:nvPr>
        </p:nvSpPr>
        <p:spPr bwMode="auto">
          <a:xfrm>
            <a:off x="3846699" y="0"/>
            <a:ext cx="2943110" cy="493099"/>
          </a:xfrm>
          <a:prstGeom prst="rect">
            <a:avLst/>
          </a:prstGeom>
          <a:noFill/>
          <a:ln w="9525">
            <a:noFill/>
            <a:miter lim="800000"/>
            <a:headEnd/>
            <a:tailEnd/>
          </a:ln>
          <a:effectLst/>
        </p:spPr>
        <p:txBody>
          <a:bodyPr vert="horz" wrap="square" lIns="94339" tIns="47170" rIns="94339" bIns="47170" numCol="1" anchor="t" anchorCtr="0" compatLnSpc="1">
            <a:prstTxWarp prst="textNoShape">
              <a:avLst/>
            </a:prstTxWarp>
          </a:bodyPr>
          <a:lstStyle>
            <a:lvl1pPr algn="r" defTabSz="943505">
              <a:defRPr sz="1300"/>
            </a:lvl1pPr>
          </a:lstStyle>
          <a:p>
            <a:endParaRPr lang="de-DE"/>
          </a:p>
        </p:txBody>
      </p:sp>
      <p:sp>
        <p:nvSpPr>
          <p:cNvPr id="19460" name="Rectangle 4"/>
          <p:cNvSpPr>
            <a:spLocks noGrp="1" noRot="1" noChangeAspect="1" noChangeArrowheads="1" noTextEdit="1"/>
          </p:cNvSpPr>
          <p:nvPr>
            <p:ph type="sldImg" idx="2"/>
          </p:nvPr>
        </p:nvSpPr>
        <p:spPr bwMode="auto">
          <a:xfrm>
            <a:off x="928688" y="742950"/>
            <a:ext cx="4933950" cy="3700463"/>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678833" y="4689019"/>
            <a:ext cx="5433669" cy="4442467"/>
          </a:xfrm>
          <a:prstGeom prst="rect">
            <a:avLst/>
          </a:prstGeom>
          <a:noFill/>
          <a:ln w="9525">
            <a:noFill/>
            <a:miter lim="800000"/>
            <a:headEnd/>
            <a:tailEnd/>
          </a:ln>
          <a:effectLst/>
        </p:spPr>
        <p:txBody>
          <a:bodyPr vert="horz" wrap="square" lIns="94339" tIns="47170" rIns="94339" bIns="4717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9462" name="Rectangle 6"/>
          <p:cNvSpPr>
            <a:spLocks noGrp="1" noChangeArrowheads="1"/>
          </p:cNvSpPr>
          <p:nvPr>
            <p:ph type="ftr" sz="quarter" idx="4"/>
          </p:nvPr>
        </p:nvSpPr>
        <p:spPr bwMode="auto">
          <a:xfrm>
            <a:off x="5" y="9378037"/>
            <a:ext cx="2943110" cy="493099"/>
          </a:xfrm>
          <a:prstGeom prst="rect">
            <a:avLst/>
          </a:prstGeom>
          <a:noFill/>
          <a:ln w="9525">
            <a:noFill/>
            <a:miter lim="800000"/>
            <a:headEnd/>
            <a:tailEnd/>
          </a:ln>
          <a:effectLst/>
        </p:spPr>
        <p:txBody>
          <a:bodyPr vert="horz" wrap="square" lIns="94339" tIns="47170" rIns="94339" bIns="47170" numCol="1" anchor="b" anchorCtr="0" compatLnSpc="1">
            <a:prstTxWarp prst="textNoShape">
              <a:avLst/>
            </a:prstTxWarp>
          </a:bodyPr>
          <a:lstStyle>
            <a:lvl1pPr defTabSz="943505">
              <a:defRPr sz="1300"/>
            </a:lvl1pPr>
          </a:lstStyle>
          <a:p>
            <a:endParaRPr lang="de-DE"/>
          </a:p>
        </p:txBody>
      </p:sp>
      <p:sp>
        <p:nvSpPr>
          <p:cNvPr id="19463" name="Rectangle 7"/>
          <p:cNvSpPr>
            <a:spLocks noGrp="1" noChangeArrowheads="1"/>
          </p:cNvSpPr>
          <p:nvPr>
            <p:ph type="sldNum" sz="quarter" idx="5"/>
          </p:nvPr>
        </p:nvSpPr>
        <p:spPr bwMode="auto">
          <a:xfrm>
            <a:off x="3846699" y="9378037"/>
            <a:ext cx="2943110" cy="493099"/>
          </a:xfrm>
          <a:prstGeom prst="rect">
            <a:avLst/>
          </a:prstGeom>
          <a:noFill/>
          <a:ln w="9525">
            <a:noFill/>
            <a:miter lim="800000"/>
            <a:headEnd/>
            <a:tailEnd/>
          </a:ln>
          <a:effectLst/>
        </p:spPr>
        <p:txBody>
          <a:bodyPr vert="horz" wrap="square" lIns="94339" tIns="47170" rIns="94339" bIns="47170" numCol="1" anchor="b" anchorCtr="0" compatLnSpc="1">
            <a:prstTxWarp prst="textNoShape">
              <a:avLst/>
            </a:prstTxWarp>
          </a:bodyPr>
          <a:lstStyle>
            <a:lvl1pPr algn="r" defTabSz="943505">
              <a:defRPr sz="1300"/>
            </a:lvl1pPr>
          </a:lstStyle>
          <a:p>
            <a:fld id="{E4AA6088-1FF0-4E53-845C-EFEDD1C948F8}" type="slidenum">
              <a:rPr lang="de-DE"/>
              <a:pPr/>
              <a:t>‹Nr.›</a:t>
            </a:fld>
            <a:endParaRPr lang="de-DE"/>
          </a:p>
        </p:txBody>
      </p:sp>
    </p:spTree>
    <p:extLst>
      <p:ext uri="{BB962C8B-B14F-4D97-AF65-F5344CB8AC3E}">
        <p14:creationId xmlns:p14="http://schemas.microsoft.com/office/powerpoint/2010/main" val="38115223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2D97568-60DF-404B-9220-8EE61A937023}" type="datetimeFigureOut">
              <a:rPr lang="de-DE" smtClean="0"/>
              <a:t>24.01.2014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1EF26D6-5EC2-42B6-A4E6-DDA61A4C7B5F}" type="slidenum">
              <a:rPr lang="de-DE" smtClean="0"/>
              <a:t>‹Nr.›</a:t>
            </a:fld>
            <a:endParaRPr lang="de-DE"/>
          </a:p>
        </p:txBody>
      </p:sp>
    </p:spTree>
    <p:extLst>
      <p:ext uri="{BB962C8B-B14F-4D97-AF65-F5344CB8AC3E}">
        <p14:creationId xmlns:p14="http://schemas.microsoft.com/office/powerpoint/2010/main" val="20547452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2D97568-60DF-404B-9220-8EE61A937023}" type="datetimeFigureOut">
              <a:rPr lang="de-DE" smtClean="0"/>
              <a:t>24.01.2014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1EF26D6-5EC2-42B6-A4E6-DDA61A4C7B5F}" type="slidenum">
              <a:rPr lang="de-DE" smtClean="0"/>
              <a:t>‹Nr.›</a:t>
            </a:fld>
            <a:endParaRPr lang="de-DE"/>
          </a:p>
        </p:txBody>
      </p:sp>
    </p:spTree>
    <p:extLst>
      <p:ext uri="{BB962C8B-B14F-4D97-AF65-F5344CB8AC3E}">
        <p14:creationId xmlns:p14="http://schemas.microsoft.com/office/powerpoint/2010/main" val="184650701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2D97568-60DF-404B-9220-8EE61A937023}" type="datetimeFigureOut">
              <a:rPr lang="de-DE" smtClean="0"/>
              <a:t>24.01.2014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1EF26D6-5EC2-42B6-A4E6-DDA61A4C7B5F}" type="slidenum">
              <a:rPr lang="de-DE" smtClean="0"/>
              <a:t>‹Nr.›</a:t>
            </a:fld>
            <a:endParaRPr lang="de-DE"/>
          </a:p>
        </p:txBody>
      </p:sp>
    </p:spTree>
    <p:extLst>
      <p:ext uri="{BB962C8B-B14F-4D97-AF65-F5344CB8AC3E}">
        <p14:creationId xmlns:p14="http://schemas.microsoft.com/office/powerpoint/2010/main" val="399136594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1_Titelfolie">
    <p:spTree>
      <p:nvGrpSpPr>
        <p:cNvPr id="1" name=""/>
        <p:cNvGrpSpPr/>
        <p:nvPr/>
      </p:nvGrpSpPr>
      <p:grpSpPr>
        <a:xfrm>
          <a:off x="0" y="0"/>
          <a:ext cx="0" cy="0"/>
          <a:chOff x="0" y="0"/>
          <a:chExt cx="0" cy="0"/>
        </a:xfrm>
      </p:grpSpPr>
      <p:sp>
        <p:nvSpPr>
          <p:cNvPr id="5" name="Rectangle 17"/>
          <p:cNvSpPr>
            <a:spLocks noChangeArrowheads="1"/>
          </p:cNvSpPr>
          <p:nvPr/>
        </p:nvSpPr>
        <p:spPr bwMode="auto">
          <a:xfrm>
            <a:off x="304800" y="4095750"/>
            <a:ext cx="8583612" cy="2444750"/>
          </a:xfrm>
          <a:prstGeom prst="rect">
            <a:avLst/>
          </a:prstGeom>
          <a:solidFill>
            <a:schemeClr val="bg1">
              <a:lumMod val="85000"/>
            </a:schemeClr>
          </a:solidFill>
          <a:ln w="9525">
            <a:noFill/>
            <a:miter lim="800000"/>
            <a:headEnd/>
            <a:tailEnd/>
          </a:ln>
          <a:effectLst/>
        </p:spPr>
        <p:txBody>
          <a:bodyPr wrap="none" anchor="ctr"/>
          <a:lstStyle/>
          <a:p>
            <a:pPr algn="ctr"/>
            <a:r>
              <a:rPr lang="de-DE">
                <a:latin typeface="Calibri" pitchFamily="34" charset="0"/>
                <a:cs typeface="Calibri" pitchFamily="34" charset="0"/>
              </a:rPr>
              <a:t>   </a:t>
            </a:r>
          </a:p>
        </p:txBody>
      </p:sp>
      <p:pic>
        <p:nvPicPr>
          <p:cNvPr id="9" name="Grafik 8" descr="Logo_RGB_72dpi.jpg"/>
          <p:cNvPicPr>
            <a:picLocks noChangeAspect="1"/>
          </p:cNvPicPr>
          <p:nvPr/>
        </p:nvPicPr>
        <p:blipFill>
          <a:blip r:embed="rId2" cstate="print"/>
          <a:stretch>
            <a:fillRect/>
          </a:stretch>
        </p:blipFill>
        <p:spPr>
          <a:xfrm>
            <a:off x="7861300" y="5207000"/>
            <a:ext cx="1032883" cy="1347019"/>
          </a:xfrm>
          <a:prstGeom prst="rect">
            <a:avLst/>
          </a:prstGeom>
        </p:spPr>
      </p:pic>
      <p:pic>
        <p:nvPicPr>
          <p:cNvPr id="10" name="Grafik 9" descr="IMG_0991.JPG"/>
          <p:cNvPicPr>
            <a:picLocks noChangeAspect="1"/>
          </p:cNvPicPr>
          <p:nvPr/>
        </p:nvPicPr>
        <p:blipFill>
          <a:blip r:embed="rId3" cstate="print"/>
          <a:stretch>
            <a:fillRect/>
          </a:stretch>
        </p:blipFill>
        <p:spPr>
          <a:xfrm>
            <a:off x="304800" y="1117600"/>
            <a:ext cx="8582400" cy="3024438"/>
          </a:xfrm>
          <a:prstGeom prst="rect">
            <a:avLst/>
          </a:prstGeom>
        </p:spPr>
      </p:pic>
      <p:pic>
        <p:nvPicPr>
          <p:cNvPr id="7" name="Picture 13" descr="TUBS_CO_150dpi"/>
          <p:cNvPicPr>
            <a:picLocks noChangeAspect="1" noChangeArrowheads="1"/>
          </p:cNvPicPr>
          <p:nvPr/>
        </p:nvPicPr>
        <p:blipFill>
          <a:blip r:embed="rId4" cstate="print"/>
          <a:srcRect/>
          <a:stretch>
            <a:fillRect/>
          </a:stretch>
        </p:blipFill>
        <p:spPr bwMode="auto">
          <a:xfrm>
            <a:off x="0" y="741363"/>
            <a:ext cx="2517775" cy="939800"/>
          </a:xfrm>
          <a:prstGeom prst="rect">
            <a:avLst/>
          </a:prstGeom>
          <a:noFill/>
        </p:spPr>
      </p:pic>
    </p:spTree>
    <p:extLst>
      <p:ext uri="{BB962C8B-B14F-4D97-AF65-F5344CB8AC3E}">
        <p14:creationId xmlns:p14="http://schemas.microsoft.com/office/powerpoint/2010/main" val="2748673787"/>
      </p:ext>
    </p:extLst>
  </p:cSld>
  <p:clrMapOvr>
    <a:masterClrMapping/>
  </p:clrMapOvr>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438150" y="1042988"/>
            <a:ext cx="8312150" cy="477202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183028408"/>
      </p:ext>
    </p:extLst>
  </p:cSld>
  <p:clrMapOvr>
    <a:masterClrMapping/>
  </p:clrMapOvr>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Nur Titel">
    <p:spTree>
      <p:nvGrpSpPr>
        <p:cNvPr id="1" name=""/>
        <p:cNvGrpSpPr/>
        <p:nvPr/>
      </p:nvGrpSpPr>
      <p:grpSpPr>
        <a:xfrm>
          <a:off x="0" y="0"/>
          <a:ext cx="0" cy="0"/>
          <a:chOff x="0" y="0"/>
          <a:chExt cx="0" cy="0"/>
        </a:xfrm>
      </p:grpSpPr>
      <p:sp>
        <p:nvSpPr>
          <p:cNvPr id="3" name="Titel 1"/>
          <p:cNvSpPr>
            <a:spLocks noGrp="1"/>
          </p:cNvSpPr>
          <p:nvPr>
            <p:ph type="title"/>
          </p:nvPr>
        </p:nvSpPr>
        <p:spPr>
          <a:xfrm>
            <a:off x="0" y="1"/>
            <a:ext cx="9144000" cy="406399"/>
          </a:xfrm>
        </p:spPr>
        <p:txBody>
          <a:bodyPr/>
          <a:lstStyle/>
          <a:p>
            <a:r>
              <a:rPr lang="de-DE" smtClean="0"/>
              <a:t>Titelmasterformat durch Klicken bearbeiten</a:t>
            </a:r>
            <a:endParaRPr lang="de-DE" dirty="0"/>
          </a:p>
        </p:txBody>
      </p:sp>
      <p:sp>
        <p:nvSpPr>
          <p:cNvPr id="4" name="Inhaltsplatzhalter 2"/>
          <p:cNvSpPr>
            <a:spLocks noGrp="1"/>
          </p:cNvSpPr>
          <p:nvPr>
            <p:ph idx="1"/>
          </p:nvPr>
        </p:nvSpPr>
        <p:spPr>
          <a:xfrm>
            <a:off x="438150" y="1042988"/>
            <a:ext cx="8312150" cy="477202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123476007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el und Diagramm">
    <p:spTree>
      <p:nvGrpSpPr>
        <p:cNvPr id="1" name=""/>
        <p:cNvGrpSpPr/>
        <p:nvPr/>
      </p:nvGrpSpPr>
      <p:grpSpPr>
        <a:xfrm>
          <a:off x="0" y="0"/>
          <a:ext cx="0" cy="0"/>
          <a:chOff x="0" y="0"/>
          <a:chExt cx="0" cy="0"/>
        </a:xfrm>
      </p:grpSpPr>
      <p:sp>
        <p:nvSpPr>
          <p:cNvPr id="4" name="Titel 1"/>
          <p:cNvSpPr>
            <a:spLocks noGrp="1"/>
          </p:cNvSpPr>
          <p:nvPr>
            <p:ph type="title"/>
          </p:nvPr>
        </p:nvSpPr>
        <p:spPr>
          <a:xfrm>
            <a:off x="0" y="1"/>
            <a:ext cx="9144000" cy="406399"/>
          </a:xfrm>
        </p:spPr>
        <p:txBody>
          <a:bodyPr/>
          <a:lstStyle/>
          <a:p>
            <a:r>
              <a:rPr lang="de-DE" smtClean="0"/>
              <a:t>Titelmasterformat durch Klicken bearbeiten</a:t>
            </a:r>
            <a:endParaRPr lang="de-DE" dirty="0"/>
          </a:p>
        </p:txBody>
      </p:sp>
      <p:sp>
        <p:nvSpPr>
          <p:cNvPr id="5" name="Inhaltsplatzhalter 2"/>
          <p:cNvSpPr>
            <a:spLocks noGrp="1"/>
          </p:cNvSpPr>
          <p:nvPr>
            <p:ph idx="1"/>
          </p:nvPr>
        </p:nvSpPr>
        <p:spPr>
          <a:xfrm>
            <a:off x="438150" y="1042988"/>
            <a:ext cx="8312150" cy="477202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2062005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Gliederung">
    <p:spTree>
      <p:nvGrpSpPr>
        <p:cNvPr id="1" name=""/>
        <p:cNvGrpSpPr/>
        <p:nvPr/>
      </p:nvGrpSpPr>
      <p:grpSpPr>
        <a:xfrm>
          <a:off x="0" y="0"/>
          <a:ext cx="0" cy="0"/>
          <a:chOff x="0" y="0"/>
          <a:chExt cx="0" cy="0"/>
        </a:xfrm>
      </p:grpSpPr>
      <p:sp>
        <p:nvSpPr>
          <p:cNvPr id="5" name="Titel 1"/>
          <p:cNvSpPr>
            <a:spLocks noGrp="1"/>
          </p:cNvSpPr>
          <p:nvPr>
            <p:ph type="title"/>
          </p:nvPr>
        </p:nvSpPr>
        <p:spPr>
          <a:xfrm>
            <a:off x="0" y="1"/>
            <a:ext cx="9144000" cy="406399"/>
          </a:xfrm>
        </p:spPr>
        <p:txBody>
          <a:bodyPr/>
          <a:lstStyle/>
          <a:p>
            <a:r>
              <a:rPr lang="de-DE" smtClean="0"/>
              <a:t>Titelmasterformat durch Klicken bearbeiten</a:t>
            </a:r>
            <a:endParaRPr lang="de-DE" dirty="0"/>
          </a:p>
        </p:txBody>
      </p:sp>
      <p:sp>
        <p:nvSpPr>
          <p:cNvPr id="6" name="Inhaltsplatzhalter 2"/>
          <p:cNvSpPr>
            <a:spLocks noGrp="1"/>
          </p:cNvSpPr>
          <p:nvPr>
            <p:ph idx="1"/>
          </p:nvPr>
        </p:nvSpPr>
        <p:spPr>
          <a:xfrm>
            <a:off x="438150" y="1042988"/>
            <a:ext cx="8312150" cy="477202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25404754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2_Titelfolie">
    <p:spTree>
      <p:nvGrpSpPr>
        <p:cNvPr id="1" name=""/>
        <p:cNvGrpSpPr/>
        <p:nvPr/>
      </p:nvGrpSpPr>
      <p:grpSpPr>
        <a:xfrm>
          <a:off x="0" y="0"/>
          <a:ext cx="0" cy="0"/>
          <a:chOff x="0" y="0"/>
          <a:chExt cx="0" cy="0"/>
        </a:xfrm>
      </p:grpSpPr>
      <p:sp>
        <p:nvSpPr>
          <p:cNvPr id="5" name="Rectangle 17"/>
          <p:cNvSpPr>
            <a:spLocks noChangeArrowheads="1"/>
          </p:cNvSpPr>
          <p:nvPr userDrawn="1"/>
        </p:nvSpPr>
        <p:spPr bwMode="auto">
          <a:xfrm>
            <a:off x="304800" y="3651250"/>
            <a:ext cx="8583612" cy="2889250"/>
          </a:xfrm>
          <a:prstGeom prst="rect">
            <a:avLst/>
          </a:prstGeom>
          <a:solidFill>
            <a:schemeClr val="bg1">
              <a:lumMod val="85000"/>
            </a:schemeClr>
          </a:solidFill>
          <a:ln w="9525">
            <a:noFill/>
            <a:miter lim="800000"/>
            <a:headEnd/>
            <a:tailEnd/>
          </a:ln>
          <a:effectLst/>
        </p:spPr>
        <p:txBody>
          <a:bodyPr wrap="none" anchor="ctr"/>
          <a:lstStyle/>
          <a:p>
            <a:pPr algn="ctr"/>
            <a:r>
              <a:rPr lang="de-DE">
                <a:latin typeface="Calibri" pitchFamily="34" charset="0"/>
                <a:cs typeface="Calibri" pitchFamily="34" charset="0"/>
              </a:rPr>
              <a:t>   </a:t>
            </a:r>
          </a:p>
        </p:txBody>
      </p:sp>
      <p:pic>
        <p:nvPicPr>
          <p:cNvPr id="10" name="Grafik 9" descr="IMG_0991.JPG"/>
          <p:cNvPicPr>
            <a:picLocks noChangeAspect="1"/>
          </p:cNvPicPr>
          <p:nvPr userDrawn="1"/>
        </p:nvPicPr>
        <p:blipFill>
          <a:blip r:embed="rId2" cstate="print"/>
          <a:stretch>
            <a:fillRect/>
          </a:stretch>
        </p:blipFill>
        <p:spPr>
          <a:xfrm>
            <a:off x="304800" y="673100"/>
            <a:ext cx="8582400" cy="3024438"/>
          </a:xfrm>
          <a:prstGeom prst="rect">
            <a:avLst/>
          </a:prstGeom>
        </p:spPr>
      </p:pic>
      <p:pic>
        <p:nvPicPr>
          <p:cNvPr id="7" name="Picture 13" descr="TUBS_CO_150dpi"/>
          <p:cNvPicPr>
            <a:picLocks noChangeAspect="1" noChangeArrowheads="1"/>
          </p:cNvPicPr>
          <p:nvPr userDrawn="1"/>
        </p:nvPicPr>
        <p:blipFill>
          <a:blip r:embed="rId3" cstate="print"/>
          <a:srcRect/>
          <a:stretch>
            <a:fillRect/>
          </a:stretch>
        </p:blipFill>
        <p:spPr bwMode="auto">
          <a:xfrm>
            <a:off x="0" y="317500"/>
            <a:ext cx="2517775" cy="939800"/>
          </a:xfrm>
          <a:prstGeom prst="rect">
            <a:avLst/>
          </a:prstGeom>
          <a:noFill/>
        </p:spPr>
      </p:pic>
      <p:pic>
        <p:nvPicPr>
          <p:cNvPr id="9" name="Grafik 8" descr="Logo_RGB_72dpi.jpg"/>
          <p:cNvPicPr>
            <a:picLocks noChangeAspect="1"/>
          </p:cNvPicPr>
          <p:nvPr userDrawn="1"/>
        </p:nvPicPr>
        <p:blipFill>
          <a:blip r:embed="rId4" cstate="print"/>
          <a:stretch>
            <a:fillRect/>
          </a:stretch>
        </p:blipFill>
        <p:spPr>
          <a:xfrm>
            <a:off x="8233238" y="317500"/>
            <a:ext cx="749845" cy="977900"/>
          </a:xfrm>
          <a:prstGeom prst="rect">
            <a:avLst/>
          </a:prstGeom>
        </p:spPr>
      </p:pic>
    </p:spTree>
    <p:extLst>
      <p:ext uri="{BB962C8B-B14F-4D97-AF65-F5344CB8AC3E}">
        <p14:creationId xmlns:p14="http://schemas.microsoft.com/office/powerpoint/2010/main" val="16024341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Nur Titel">
    <p:spTree>
      <p:nvGrpSpPr>
        <p:cNvPr id="1" name=""/>
        <p:cNvGrpSpPr/>
        <p:nvPr/>
      </p:nvGrpSpPr>
      <p:grpSpPr>
        <a:xfrm>
          <a:off x="0" y="0"/>
          <a:ext cx="0" cy="0"/>
          <a:chOff x="0" y="0"/>
          <a:chExt cx="0" cy="0"/>
        </a:xfrm>
      </p:grpSpPr>
      <p:sp>
        <p:nvSpPr>
          <p:cNvPr id="3" name="Titel 1"/>
          <p:cNvSpPr>
            <a:spLocks noGrp="1"/>
          </p:cNvSpPr>
          <p:nvPr>
            <p:ph type="title"/>
          </p:nvPr>
        </p:nvSpPr>
        <p:spPr>
          <a:xfrm>
            <a:off x="0" y="1"/>
            <a:ext cx="9144000" cy="406399"/>
          </a:xfrm>
        </p:spPr>
        <p:txBody>
          <a:bodyPr/>
          <a:lstStyle/>
          <a:p>
            <a:r>
              <a:rPr lang="de-DE" dirty="0" smtClean="0"/>
              <a:t>Titelmasterformat durch Klicken bearbeiten</a:t>
            </a:r>
            <a:endParaRPr lang="de-DE" dirty="0"/>
          </a:p>
        </p:txBody>
      </p:sp>
      <p:sp>
        <p:nvSpPr>
          <p:cNvPr id="4" name="Inhaltsplatzhalter 2"/>
          <p:cNvSpPr>
            <a:spLocks noGrp="1"/>
          </p:cNvSpPr>
          <p:nvPr>
            <p:ph idx="1"/>
          </p:nvPr>
        </p:nvSpPr>
        <p:spPr>
          <a:xfrm>
            <a:off x="438150" y="1042988"/>
            <a:ext cx="8312150" cy="4772025"/>
          </a:xfrm>
          <a:prstGeom prst="rect">
            <a:avLst/>
          </a:prstGeom>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el und Diagramm">
    <p:spTree>
      <p:nvGrpSpPr>
        <p:cNvPr id="1" name=""/>
        <p:cNvGrpSpPr/>
        <p:nvPr/>
      </p:nvGrpSpPr>
      <p:grpSpPr>
        <a:xfrm>
          <a:off x="0" y="0"/>
          <a:ext cx="0" cy="0"/>
          <a:chOff x="0" y="0"/>
          <a:chExt cx="0" cy="0"/>
        </a:xfrm>
      </p:grpSpPr>
      <p:sp>
        <p:nvSpPr>
          <p:cNvPr id="4" name="Titel 1"/>
          <p:cNvSpPr>
            <a:spLocks noGrp="1"/>
          </p:cNvSpPr>
          <p:nvPr>
            <p:ph type="title"/>
          </p:nvPr>
        </p:nvSpPr>
        <p:spPr>
          <a:xfrm>
            <a:off x="0" y="1"/>
            <a:ext cx="9144000" cy="406399"/>
          </a:xfrm>
        </p:spPr>
        <p:txBody>
          <a:bodyPr/>
          <a:lstStyle/>
          <a:p>
            <a:r>
              <a:rPr lang="de-DE" dirty="0" smtClean="0"/>
              <a:t>Titelmasterformat durch Klicken bearbeiten</a:t>
            </a:r>
            <a:endParaRPr lang="de-DE" dirty="0"/>
          </a:p>
        </p:txBody>
      </p:sp>
      <p:sp>
        <p:nvSpPr>
          <p:cNvPr id="5" name="Inhaltsplatzhalter 2"/>
          <p:cNvSpPr>
            <a:spLocks noGrp="1"/>
          </p:cNvSpPr>
          <p:nvPr>
            <p:ph idx="1"/>
          </p:nvPr>
        </p:nvSpPr>
        <p:spPr>
          <a:xfrm>
            <a:off x="438150" y="1042988"/>
            <a:ext cx="8312150" cy="4772025"/>
          </a:xfrm>
          <a:prstGeom prst="rect">
            <a:avLst/>
          </a:prstGeom>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2D97568-60DF-404B-9220-8EE61A937023}" type="datetimeFigureOut">
              <a:rPr lang="de-DE" smtClean="0"/>
              <a:t>24.01.2014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1EF26D6-5EC2-42B6-A4E6-DDA61A4C7B5F}" type="slidenum">
              <a:rPr lang="de-DE" smtClean="0"/>
              <a:t>‹Nr.›</a:t>
            </a:fld>
            <a:endParaRPr lang="de-DE"/>
          </a:p>
        </p:txBody>
      </p:sp>
    </p:spTree>
    <p:extLst>
      <p:ext uri="{BB962C8B-B14F-4D97-AF65-F5344CB8AC3E}">
        <p14:creationId xmlns:p14="http://schemas.microsoft.com/office/powerpoint/2010/main" val="1974309881"/>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Gliederung">
    <p:spTree>
      <p:nvGrpSpPr>
        <p:cNvPr id="1" name=""/>
        <p:cNvGrpSpPr/>
        <p:nvPr/>
      </p:nvGrpSpPr>
      <p:grpSpPr>
        <a:xfrm>
          <a:off x="0" y="0"/>
          <a:ext cx="0" cy="0"/>
          <a:chOff x="0" y="0"/>
          <a:chExt cx="0" cy="0"/>
        </a:xfrm>
      </p:grpSpPr>
      <p:sp>
        <p:nvSpPr>
          <p:cNvPr id="5" name="Titel 1"/>
          <p:cNvSpPr>
            <a:spLocks noGrp="1"/>
          </p:cNvSpPr>
          <p:nvPr>
            <p:ph type="title"/>
          </p:nvPr>
        </p:nvSpPr>
        <p:spPr>
          <a:xfrm>
            <a:off x="0" y="1"/>
            <a:ext cx="9144000" cy="406399"/>
          </a:xfrm>
        </p:spPr>
        <p:txBody>
          <a:bodyPr/>
          <a:lstStyle/>
          <a:p>
            <a:r>
              <a:rPr lang="de-DE" dirty="0" smtClean="0"/>
              <a:t>Titelmasterformat durch Klicken bearbeiten</a:t>
            </a:r>
            <a:endParaRPr lang="de-DE" dirty="0"/>
          </a:p>
        </p:txBody>
      </p:sp>
      <p:sp>
        <p:nvSpPr>
          <p:cNvPr id="6" name="Inhaltsplatzhalter 2"/>
          <p:cNvSpPr>
            <a:spLocks noGrp="1"/>
          </p:cNvSpPr>
          <p:nvPr>
            <p:ph idx="1"/>
          </p:nvPr>
        </p:nvSpPr>
        <p:spPr>
          <a:xfrm>
            <a:off x="438150" y="1042988"/>
            <a:ext cx="8312150" cy="4772025"/>
          </a:xfrm>
          <a:prstGeom prst="rect">
            <a:avLst/>
          </a:prstGeom>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32D97568-60DF-404B-9220-8EE61A937023}" type="datetimeFigureOut">
              <a:rPr lang="de-DE" smtClean="0"/>
              <a:t>24.01.2014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1EF26D6-5EC2-42B6-A4E6-DDA61A4C7B5F}" type="slidenum">
              <a:rPr lang="de-DE" smtClean="0"/>
              <a:t>‹Nr.›</a:t>
            </a:fld>
            <a:endParaRPr lang="de-DE"/>
          </a:p>
        </p:txBody>
      </p:sp>
    </p:spTree>
    <p:extLst>
      <p:ext uri="{BB962C8B-B14F-4D97-AF65-F5344CB8AC3E}">
        <p14:creationId xmlns:p14="http://schemas.microsoft.com/office/powerpoint/2010/main" val="225905469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32D97568-60DF-404B-9220-8EE61A937023}" type="datetimeFigureOut">
              <a:rPr lang="de-DE" smtClean="0"/>
              <a:t>24.01.2014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1EF26D6-5EC2-42B6-A4E6-DDA61A4C7B5F}" type="slidenum">
              <a:rPr lang="de-DE" smtClean="0"/>
              <a:t>‹Nr.›</a:t>
            </a:fld>
            <a:endParaRPr lang="de-DE"/>
          </a:p>
        </p:txBody>
      </p:sp>
    </p:spTree>
    <p:extLst>
      <p:ext uri="{BB962C8B-B14F-4D97-AF65-F5344CB8AC3E}">
        <p14:creationId xmlns:p14="http://schemas.microsoft.com/office/powerpoint/2010/main" val="173969884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32D97568-60DF-404B-9220-8EE61A937023}" type="datetimeFigureOut">
              <a:rPr lang="de-DE" smtClean="0"/>
              <a:t>24.01.2014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81EF26D6-5EC2-42B6-A4E6-DDA61A4C7B5F}" type="slidenum">
              <a:rPr lang="de-DE" smtClean="0"/>
              <a:t>‹Nr.›</a:t>
            </a:fld>
            <a:endParaRPr lang="de-DE"/>
          </a:p>
        </p:txBody>
      </p:sp>
    </p:spTree>
    <p:extLst>
      <p:ext uri="{BB962C8B-B14F-4D97-AF65-F5344CB8AC3E}">
        <p14:creationId xmlns:p14="http://schemas.microsoft.com/office/powerpoint/2010/main" val="334611596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32D97568-60DF-404B-9220-8EE61A937023}" type="datetimeFigureOut">
              <a:rPr lang="de-DE" smtClean="0"/>
              <a:t>24.01.2014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81EF26D6-5EC2-42B6-A4E6-DDA61A4C7B5F}" type="slidenum">
              <a:rPr lang="de-DE" smtClean="0"/>
              <a:t>‹Nr.›</a:t>
            </a:fld>
            <a:endParaRPr lang="de-DE"/>
          </a:p>
        </p:txBody>
      </p:sp>
    </p:spTree>
    <p:extLst>
      <p:ext uri="{BB962C8B-B14F-4D97-AF65-F5344CB8AC3E}">
        <p14:creationId xmlns:p14="http://schemas.microsoft.com/office/powerpoint/2010/main" val="47387044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2D97568-60DF-404B-9220-8EE61A937023}" type="datetimeFigureOut">
              <a:rPr lang="de-DE" smtClean="0"/>
              <a:t>24.01.2014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81EF26D6-5EC2-42B6-A4E6-DDA61A4C7B5F}" type="slidenum">
              <a:rPr lang="de-DE" smtClean="0"/>
              <a:t>‹Nr.›</a:t>
            </a:fld>
            <a:endParaRPr lang="de-DE"/>
          </a:p>
        </p:txBody>
      </p:sp>
    </p:spTree>
    <p:extLst>
      <p:ext uri="{BB962C8B-B14F-4D97-AF65-F5344CB8AC3E}">
        <p14:creationId xmlns:p14="http://schemas.microsoft.com/office/powerpoint/2010/main" val="286344172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32D97568-60DF-404B-9220-8EE61A937023}" type="datetimeFigureOut">
              <a:rPr lang="de-DE" smtClean="0"/>
              <a:t>24.01.2014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1EF26D6-5EC2-42B6-A4E6-DDA61A4C7B5F}" type="slidenum">
              <a:rPr lang="de-DE" smtClean="0"/>
              <a:t>‹Nr.›</a:t>
            </a:fld>
            <a:endParaRPr lang="de-DE"/>
          </a:p>
        </p:txBody>
      </p:sp>
    </p:spTree>
    <p:extLst>
      <p:ext uri="{BB962C8B-B14F-4D97-AF65-F5344CB8AC3E}">
        <p14:creationId xmlns:p14="http://schemas.microsoft.com/office/powerpoint/2010/main" val="97561769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32D97568-60DF-404B-9220-8EE61A937023}" type="datetimeFigureOut">
              <a:rPr lang="de-DE" smtClean="0"/>
              <a:t>24.01.2014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1EF26D6-5EC2-42B6-A4E6-DDA61A4C7B5F}" type="slidenum">
              <a:rPr lang="de-DE" smtClean="0"/>
              <a:t>‹Nr.›</a:t>
            </a:fld>
            <a:endParaRPr lang="de-DE"/>
          </a:p>
        </p:txBody>
      </p:sp>
    </p:spTree>
    <p:extLst>
      <p:ext uri="{BB962C8B-B14F-4D97-AF65-F5344CB8AC3E}">
        <p14:creationId xmlns:p14="http://schemas.microsoft.com/office/powerpoint/2010/main" val="264349379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D97568-60DF-404B-9220-8EE61A937023}" type="datetimeFigureOut">
              <a:rPr lang="de-DE" smtClean="0"/>
              <a:t>24.01.2014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F26D6-5EC2-42B6-A4E6-DDA61A4C7B5F}" type="slidenum">
              <a:rPr lang="de-DE" smtClean="0"/>
              <a:t>‹Nr.›</a:t>
            </a:fld>
            <a:endParaRPr lang="de-DE"/>
          </a:p>
        </p:txBody>
      </p:sp>
      <p:cxnSp>
        <p:nvCxnSpPr>
          <p:cNvPr id="7" name="Gerade Verbindung 6"/>
          <p:cNvCxnSpPr/>
          <p:nvPr/>
        </p:nvCxnSpPr>
        <p:spPr>
          <a:xfrm>
            <a:off x="571500" y="6273800"/>
            <a:ext cx="8267700" cy="1588"/>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sp>
        <p:nvSpPr>
          <p:cNvPr id="8" name="Rectangle 18"/>
          <p:cNvSpPr>
            <a:spLocks noChangeArrowheads="1"/>
          </p:cNvSpPr>
          <p:nvPr/>
        </p:nvSpPr>
        <p:spPr bwMode="auto">
          <a:xfrm>
            <a:off x="0" y="0"/>
            <a:ext cx="9144000" cy="361950"/>
          </a:xfrm>
          <a:prstGeom prst="rect">
            <a:avLst/>
          </a:prstGeom>
          <a:solidFill>
            <a:schemeClr val="bg1">
              <a:lumMod val="85000"/>
            </a:schemeClr>
          </a:solidFill>
          <a:ln w="0">
            <a:noFill/>
            <a:miter lim="800000"/>
            <a:headEnd/>
            <a:tailEnd/>
          </a:ln>
          <a:effectLst/>
        </p:spPr>
        <p:txBody>
          <a:bodyPr wrap="none" anchor="ctr"/>
          <a:lstStyle/>
          <a:p>
            <a:pPr algn="ctr"/>
            <a:endParaRPr lang="de-DE">
              <a:solidFill>
                <a:schemeClr val="accent2"/>
              </a:solidFill>
            </a:endParaRPr>
          </a:p>
        </p:txBody>
      </p:sp>
      <p:sp>
        <p:nvSpPr>
          <p:cNvPr id="9" name="Textfeld 8"/>
          <p:cNvSpPr txBox="1"/>
          <p:nvPr/>
        </p:nvSpPr>
        <p:spPr>
          <a:xfrm>
            <a:off x="838200" y="6407150"/>
            <a:ext cx="4982400" cy="208800"/>
          </a:xfrm>
          <a:prstGeom prst="rect">
            <a:avLst/>
          </a:prstGeom>
          <a:noFill/>
        </p:spPr>
        <p:txBody>
          <a:bodyPr wrap="none" lIns="0" tIns="0" rIns="0" bIns="0"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de-DE" sz="800" dirty="0" smtClean="0"/>
              <a:t>1. April 2010 | Referent | Kurztitel der Präsentation (bitte im Master einfügen) | Seite</a:t>
            </a:r>
            <a:r>
              <a:rPr lang="de-DE" sz="800" baseline="0" dirty="0" smtClean="0"/>
              <a:t> </a:t>
            </a:r>
            <a:fld id="{54091A06-E49E-4F45-A4ED-27B9A60B04AE}" type="slidenum">
              <a:rPr lang="de-DE" sz="800" baseline="0" smtClean="0"/>
              <a:pPr marL="0" marR="0" indent="0" algn="l" defTabSz="914400" rtl="0" eaLnBrk="1" fontAlgn="base" latinLnBrk="0" hangingPunct="1">
                <a:lnSpc>
                  <a:spcPct val="100000"/>
                </a:lnSpc>
                <a:spcBef>
                  <a:spcPct val="0"/>
                </a:spcBef>
                <a:spcAft>
                  <a:spcPct val="0"/>
                </a:spcAft>
                <a:buClrTx/>
                <a:buSzTx/>
                <a:buFontTx/>
                <a:buNone/>
                <a:tabLst/>
                <a:defRPr/>
              </a:pPr>
              <a:t>‹Nr.›</a:t>
            </a:fld>
            <a:endParaRPr lang="de-DE" sz="800" dirty="0" smtClean="0"/>
          </a:p>
          <a:p>
            <a:endParaRPr lang="de-DE" sz="800" dirty="0"/>
          </a:p>
        </p:txBody>
      </p:sp>
      <p:pic>
        <p:nvPicPr>
          <p:cNvPr id="10" name="Grafik 9" descr="Logo_RGB_72dpi.jpg"/>
          <p:cNvPicPr>
            <a:picLocks noChangeAspect="1"/>
          </p:cNvPicPr>
          <p:nvPr/>
        </p:nvPicPr>
        <p:blipFill>
          <a:blip r:embed="rId22" cstate="print"/>
          <a:stretch>
            <a:fillRect/>
          </a:stretch>
        </p:blipFill>
        <p:spPr>
          <a:xfrm>
            <a:off x="171450" y="6051550"/>
            <a:ext cx="533400" cy="695627"/>
          </a:xfrm>
          <a:prstGeom prst="rect">
            <a:avLst/>
          </a:prstGeom>
        </p:spPr>
      </p:pic>
      <p:cxnSp>
        <p:nvCxnSpPr>
          <p:cNvPr id="11" name="Gerade Verbindung 10"/>
          <p:cNvCxnSpPr/>
          <p:nvPr userDrawn="1"/>
        </p:nvCxnSpPr>
        <p:spPr>
          <a:xfrm>
            <a:off x="571500" y="6273800"/>
            <a:ext cx="8267700" cy="1588"/>
          </a:xfrm>
          <a:prstGeom prst="line">
            <a:avLst/>
          </a:prstGeom>
          <a:ln w="19050">
            <a:solidFill>
              <a:srgbClr val="000000"/>
            </a:solidFill>
            <a:tailEnd type="none"/>
          </a:ln>
        </p:spPr>
        <p:style>
          <a:lnRef idx="1">
            <a:schemeClr val="accent1"/>
          </a:lnRef>
          <a:fillRef idx="0">
            <a:schemeClr val="accent1"/>
          </a:fillRef>
          <a:effectRef idx="0">
            <a:schemeClr val="accent1"/>
          </a:effectRef>
          <a:fontRef idx="minor">
            <a:schemeClr val="tx1"/>
          </a:fontRef>
        </p:style>
      </p:cxnSp>
      <p:sp>
        <p:nvSpPr>
          <p:cNvPr id="12" name="Rectangle 18"/>
          <p:cNvSpPr>
            <a:spLocks noChangeArrowheads="1"/>
          </p:cNvSpPr>
          <p:nvPr userDrawn="1"/>
        </p:nvSpPr>
        <p:spPr bwMode="auto">
          <a:xfrm>
            <a:off x="0" y="0"/>
            <a:ext cx="9144000" cy="361950"/>
          </a:xfrm>
          <a:prstGeom prst="rect">
            <a:avLst/>
          </a:prstGeom>
          <a:solidFill>
            <a:srgbClr val="E4E4E4"/>
          </a:solidFill>
          <a:ln w="0">
            <a:noFill/>
            <a:miter lim="800000"/>
            <a:headEnd/>
            <a:tailEnd/>
          </a:ln>
          <a:effectLst/>
        </p:spPr>
        <p:txBody>
          <a:bodyPr wrap="none" anchor="ctr"/>
          <a:lstStyle/>
          <a:p>
            <a:pPr algn="ctr"/>
            <a:endParaRPr lang="de-DE">
              <a:solidFill>
                <a:schemeClr val="accent2"/>
              </a:solidFill>
            </a:endParaRPr>
          </a:p>
        </p:txBody>
      </p:sp>
      <p:sp>
        <p:nvSpPr>
          <p:cNvPr id="13" name="Textfeld 12"/>
          <p:cNvSpPr txBox="1"/>
          <p:nvPr userDrawn="1"/>
        </p:nvSpPr>
        <p:spPr>
          <a:xfrm>
            <a:off x="838200" y="6407150"/>
            <a:ext cx="7689850" cy="246221"/>
          </a:xfrm>
          <a:prstGeom prst="rect">
            <a:avLst/>
          </a:prstGeom>
          <a:noFill/>
        </p:spPr>
        <p:txBody>
          <a:bodyPr wrap="square" lIns="0" tIns="0" rIns="0" bIns="0"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de-DE" sz="800" dirty="0" smtClean="0"/>
              <a:t>10. April 2013  |  Edmund Brandt   |  Forschungsseminar  |  Seite</a:t>
            </a:r>
            <a:r>
              <a:rPr lang="de-DE" sz="800" baseline="0" dirty="0" smtClean="0"/>
              <a:t> </a:t>
            </a:r>
            <a:fld id="{54091A06-E49E-4F45-A4ED-27B9A60B04AE}" type="slidenum">
              <a:rPr lang="de-DE" sz="800" baseline="0" smtClean="0"/>
              <a:pPr marL="0" marR="0" indent="0" algn="l" defTabSz="914400" rtl="0" eaLnBrk="1" fontAlgn="base" latinLnBrk="0" hangingPunct="1">
                <a:lnSpc>
                  <a:spcPct val="100000"/>
                </a:lnSpc>
                <a:spcBef>
                  <a:spcPct val="0"/>
                </a:spcBef>
                <a:spcAft>
                  <a:spcPct val="0"/>
                </a:spcAft>
                <a:buClrTx/>
                <a:buSzTx/>
                <a:buFontTx/>
                <a:buNone/>
                <a:tabLst/>
                <a:defRPr/>
              </a:pPr>
              <a:t>‹Nr.›</a:t>
            </a:fld>
            <a:endParaRPr lang="de-DE" sz="800" dirty="0" smtClean="0"/>
          </a:p>
          <a:p>
            <a:endParaRPr lang="de-DE" sz="800" dirty="0"/>
          </a:p>
        </p:txBody>
      </p:sp>
      <p:pic>
        <p:nvPicPr>
          <p:cNvPr id="14" name="Grafik 13" descr="Logo_RGB_72dpi.jpg"/>
          <p:cNvPicPr>
            <a:picLocks noChangeAspect="1"/>
          </p:cNvPicPr>
          <p:nvPr userDrawn="1"/>
        </p:nvPicPr>
        <p:blipFill>
          <a:blip r:embed="rId22" cstate="print"/>
          <a:stretch>
            <a:fillRect/>
          </a:stretch>
        </p:blipFill>
        <p:spPr>
          <a:xfrm>
            <a:off x="171450" y="6051550"/>
            <a:ext cx="533400" cy="695627"/>
          </a:xfrm>
          <a:prstGeom prst="rect">
            <a:avLst/>
          </a:prstGeom>
        </p:spPr>
      </p:pic>
    </p:spTree>
    <p:extLst>
      <p:ext uri="{BB962C8B-B14F-4D97-AF65-F5344CB8AC3E}">
        <p14:creationId xmlns:p14="http://schemas.microsoft.com/office/powerpoint/2010/main" val="53457778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54" r:id="rId18"/>
    <p:sldLayoutId id="2147483660" r:id="rId19"/>
    <p:sldLayoutId id="2147483661" r:id="rId2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   21.01.2014                                                				u.smeddinck@tu-braunschweig.de</a:t>
            </a:r>
            <a:endParaRPr lang="de-DE" sz="1200" dirty="0">
              <a:latin typeface="+mn-lt"/>
            </a:endParaRPr>
          </a:p>
        </p:txBody>
      </p:sp>
      <p:sp>
        <p:nvSpPr>
          <p:cNvPr id="2" name="Textfeld 1"/>
          <p:cNvSpPr txBox="1"/>
          <p:nvPr/>
        </p:nvSpPr>
        <p:spPr>
          <a:xfrm>
            <a:off x="4748862" y="3802766"/>
            <a:ext cx="2584629" cy="1815882"/>
          </a:xfrm>
          <a:prstGeom prst="rect">
            <a:avLst/>
          </a:prstGeom>
          <a:noFill/>
        </p:spPr>
        <p:txBody>
          <a:bodyPr wrap="square" rtlCol="0">
            <a:spAutoFit/>
          </a:bodyPr>
          <a:lstStyle/>
          <a:p>
            <a:r>
              <a:rPr lang="de-DE" sz="1600" dirty="0" smtClean="0">
                <a:latin typeface="+mn-lt"/>
              </a:rPr>
              <a:t>Inhalt:</a:t>
            </a:r>
            <a:endParaRPr lang="de-DE" sz="1600" dirty="0">
              <a:latin typeface="+mn-lt"/>
            </a:endParaRPr>
          </a:p>
          <a:p>
            <a:r>
              <a:rPr lang="de-DE" sz="1200" dirty="0">
                <a:latin typeface="+mn-lt"/>
              </a:rPr>
              <a:t>Allgemeiner </a:t>
            </a:r>
            <a:r>
              <a:rPr lang="de-DE" sz="1200" dirty="0" smtClean="0">
                <a:latin typeface="+mn-lt"/>
              </a:rPr>
              <a:t>Teil</a:t>
            </a:r>
          </a:p>
          <a:p>
            <a:r>
              <a:rPr lang="de-DE" sz="1200" dirty="0" smtClean="0">
                <a:latin typeface="+mn-lt"/>
              </a:rPr>
              <a:t>Immissionsschutzrecht</a:t>
            </a:r>
          </a:p>
          <a:p>
            <a:r>
              <a:rPr lang="de-DE" sz="1200" dirty="0" smtClean="0">
                <a:latin typeface="+mn-lt"/>
              </a:rPr>
              <a:t>Kreislaufwirtschaftsrecht</a:t>
            </a:r>
          </a:p>
          <a:p>
            <a:r>
              <a:rPr lang="de-DE" sz="1200" dirty="0" smtClean="0">
                <a:latin typeface="+mn-lt"/>
              </a:rPr>
              <a:t>Wasserrecht</a:t>
            </a:r>
          </a:p>
          <a:p>
            <a:r>
              <a:rPr lang="de-DE" sz="1200" dirty="0" smtClean="0">
                <a:latin typeface="+mn-lt"/>
              </a:rPr>
              <a:t>Natur- </a:t>
            </a:r>
            <a:r>
              <a:rPr lang="de-DE" sz="1200" dirty="0">
                <a:latin typeface="+mn-lt"/>
              </a:rPr>
              <a:t>und </a:t>
            </a:r>
            <a:r>
              <a:rPr lang="de-DE" sz="1200" dirty="0" smtClean="0">
                <a:latin typeface="+mn-lt"/>
              </a:rPr>
              <a:t>Artenschutzrecht</a:t>
            </a:r>
          </a:p>
          <a:p>
            <a:r>
              <a:rPr lang="de-DE" sz="1200" dirty="0" smtClean="0">
                <a:latin typeface="+mn-lt"/>
              </a:rPr>
              <a:t>Klimaschutzrecht</a:t>
            </a:r>
          </a:p>
          <a:p>
            <a:r>
              <a:rPr lang="de-DE" sz="1200" dirty="0" smtClean="0">
                <a:latin typeface="+mn-lt"/>
              </a:rPr>
              <a:t>Rechtsschutz</a:t>
            </a:r>
          </a:p>
          <a:p>
            <a:r>
              <a:rPr lang="de-DE" sz="1200" dirty="0" smtClean="0">
                <a:latin typeface="+mn-lt"/>
              </a:rPr>
              <a:t>Umweltstrafrecht</a:t>
            </a:r>
            <a:endParaRPr lang="de-DE" sz="1200" dirty="0">
              <a:latin typeface="+mn-lt"/>
            </a:endParaRPr>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585" y="998730"/>
            <a:ext cx="3240360" cy="4619918"/>
          </a:xfrm>
          <a:prstGeom prst="rect">
            <a:avLst/>
          </a:prstGeom>
        </p:spPr>
      </p:pic>
      <p:sp>
        <p:nvSpPr>
          <p:cNvPr id="6" name="Textfeld 5"/>
          <p:cNvSpPr txBox="1"/>
          <p:nvPr/>
        </p:nvSpPr>
        <p:spPr>
          <a:xfrm>
            <a:off x="4748862" y="998730"/>
            <a:ext cx="3780420" cy="2246769"/>
          </a:xfrm>
          <a:prstGeom prst="rect">
            <a:avLst/>
          </a:prstGeom>
          <a:noFill/>
        </p:spPr>
        <p:txBody>
          <a:bodyPr wrap="square" rtlCol="0">
            <a:spAutoFit/>
          </a:bodyPr>
          <a:lstStyle/>
          <a:p>
            <a:r>
              <a:rPr lang="de-DE" sz="1600" dirty="0" smtClean="0">
                <a:latin typeface="+mn-lt"/>
              </a:rPr>
              <a:t>Winfried Kluth | Ulrich </a:t>
            </a:r>
            <a:r>
              <a:rPr lang="de-DE" sz="1600" dirty="0" err="1" smtClean="0">
                <a:latin typeface="+mn-lt"/>
              </a:rPr>
              <a:t>Smeddinck</a:t>
            </a:r>
            <a:r>
              <a:rPr lang="de-DE" sz="1600" dirty="0" smtClean="0">
                <a:latin typeface="+mn-lt"/>
              </a:rPr>
              <a:t> (Hrsg.)</a:t>
            </a:r>
          </a:p>
          <a:p>
            <a:r>
              <a:rPr lang="de-DE" sz="2000" b="1" dirty="0" smtClean="0">
                <a:latin typeface="+mn-lt"/>
              </a:rPr>
              <a:t>Umweltrecht</a:t>
            </a:r>
          </a:p>
          <a:p>
            <a:r>
              <a:rPr lang="de-DE" sz="1600" dirty="0">
                <a:latin typeface="+mn-lt"/>
              </a:rPr>
              <a:t>	</a:t>
            </a:r>
            <a:r>
              <a:rPr lang="de-DE" sz="1600" dirty="0" smtClean="0">
                <a:latin typeface="+mn-lt"/>
              </a:rPr>
              <a:t>Ein Lehrbuch</a:t>
            </a:r>
          </a:p>
          <a:p>
            <a:endParaRPr lang="de-DE" sz="1600" dirty="0">
              <a:latin typeface="+mn-lt"/>
            </a:endParaRPr>
          </a:p>
          <a:p>
            <a:r>
              <a:rPr lang="de-DE" sz="1400" dirty="0">
                <a:latin typeface="+mn-lt"/>
              </a:rPr>
              <a:t>Springer </a:t>
            </a:r>
            <a:r>
              <a:rPr lang="de-DE" sz="1400" dirty="0" smtClean="0">
                <a:latin typeface="+mn-lt"/>
              </a:rPr>
              <a:t>Vieweg</a:t>
            </a:r>
          </a:p>
          <a:p>
            <a:r>
              <a:rPr lang="de-DE" sz="1400" dirty="0" smtClean="0">
                <a:latin typeface="+mn-lt"/>
              </a:rPr>
              <a:t>Auflage</a:t>
            </a:r>
            <a:r>
              <a:rPr lang="de-DE" sz="1400" dirty="0">
                <a:latin typeface="+mn-lt"/>
              </a:rPr>
              <a:t>: 2013 (24. Mai 2013)</a:t>
            </a:r>
            <a:endParaRPr lang="de-DE" sz="1400" dirty="0" smtClean="0">
              <a:latin typeface="+mn-lt"/>
            </a:endParaRPr>
          </a:p>
          <a:p>
            <a:endParaRPr lang="de-DE" sz="1600" dirty="0">
              <a:latin typeface="+mn-lt"/>
            </a:endParaRPr>
          </a:p>
          <a:p>
            <a:endParaRPr lang="de-DE" sz="1600" dirty="0" smtClean="0">
              <a:latin typeface="+mn-lt"/>
            </a:endParaRPr>
          </a:p>
          <a:p>
            <a:r>
              <a:rPr lang="de-DE" sz="1200" dirty="0">
                <a:latin typeface="+mn-lt"/>
              </a:rPr>
              <a:t>Die praxisorientierte Einführung in das Umweltrecht </a:t>
            </a:r>
          </a:p>
        </p:txBody>
      </p:sp>
    </p:spTree>
    <p:extLst>
      <p:ext uri="{BB962C8B-B14F-4D97-AF65-F5344CB8AC3E}">
        <p14:creationId xmlns:p14="http://schemas.microsoft.com/office/powerpoint/2010/main" val="2879925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57200" y="374166"/>
            <a:ext cx="8229600" cy="810090"/>
          </a:xfrm>
        </p:spPr>
        <p:txBody>
          <a:bodyPr>
            <a:normAutofit/>
          </a:bodyPr>
          <a:lstStyle/>
          <a:p>
            <a:r>
              <a:rPr lang="de-DE" sz="2400" dirty="0" smtClean="0"/>
              <a:t>Aus der Zubilligung einer NEP resultierende Konsequenzen</a:t>
            </a:r>
            <a:endParaRPr lang="de-DE" sz="10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a:t>
            </a:r>
            <a:r>
              <a:rPr lang="de-DE" sz="1200" dirty="0">
                <a:latin typeface="+mn-lt"/>
              </a:rPr>
              <a:t>8</a:t>
            </a:r>
            <a:r>
              <a:rPr lang="de-DE" sz="1200" dirty="0" smtClean="0">
                <a:latin typeface="+mn-lt"/>
              </a:rPr>
              <a:t>                                                                                            edmund.brandt@web.de</a:t>
            </a:r>
            <a:endParaRPr lang="de-DE" sz="1200" dirty="0">
              <a:latin typeface="+mn-lt"/>
            </a:endParaRPr>
          </a:p>
        </p:txBody>
      </p:sp>
      <p:sp>
        <p:nvSpPr>
          <p:cNvPr id="11" name="Textfeld 10"/>
          <p:cNvSpPr txBox="1"/>
          <p:nvPr/>
        </p:nvSpPr>
        <p:spPr>
          <a:xfrm>
            <a:off x="2006715" y="2152164"/>
            <a:ext cx="5873152" cy="646331"/>
          </a:xfrm>
          <a:prstGeom prst="rect">
            <a:avLst/>
          </a:prstGeom>
          <a:noFill/>
        </p:spPr>
        <p:txBody>
          <a:bodyPr wrap="square" rtlCol="0">
            <a:spAutoFit/>
          </a:bodyPr>
          <a:lstStyle/>
          <a:p>
            <a:r>
              <a:rPr lang="de-DE" dirty="0" smtClean="0">
                <a:latin typeface="+mn-lt"/>
              </a:rPr>
              <a:t>Die zu Grunde liegende behördliche Entscheidung ist gerichtlich nicht voll überprüfbar</a:t>
            </a:r>
            <a:endParaRPr lang="de-DE" dirty="0">
              <a:latin typeface="+mn-lt"/>
            </a:endParaRPr>
          </a:p>
        </p:txBody>
      </p:sp>
      <p:sp>
        <p:nvSpPr>
          <p:cNvPr id="12" name="Textfeld 11"/>
          <p:cNvSpPr txBox="1"/>
          <p:nvPr/>
        </p:nvSpPr>
        <p:spPr>
          <a:xfrm>
            <a:off x="2006716" y="3293985"/>
            <a:ext cx="5985664" cy="1754326"/>
          </a:xfrm>
          <a:prstGeom prst="rect">
            <a:avLst/>
          </a:prstGeom>
          <a:noFill/>
        </p:spPr>
        <p:txBody>
          <a:bodyPr wrap="square" rtlCol="0">
            <a:spAutoFit/>
          </a:bodyPr>
          <a:lstStyle/>
          <a:p>
            <a:r>
              <a:rPr lang="de-DE" dirty="0" smtClean="0">
                <a:latin typeface="+mn-lt"/>
              </a:rPr>
              <a:t>Überprüfung nur im Hinblick auf die Einhaltung der rechtlichen Grenzen der behördlichen EP:</a:t>
            </a:r>
          </a:p>
          <a:p>
            <a:pPr marL="742950" lvl="1" indent="-285750">
              <a:lnSpc>
                <a:spcPct val="200000"/>
              </a:lnSpc>
              <a:buFont typeface="Arial" panose="020B0604020202020204" pitchFamily="34" charset="0"/>
              <a:buChar char="•"/>
            </a:pPr>
            <a:r>
              <a:rPr lang="de-DE" dirty="0" smtClean="0">
                <a:latin typeface="+mn-lt"/>
              </a:rPr>
              <a:t>Sind die Annahmen naturschutzfachlich vertretbar?</a:t>
            </a:r>
          </a:p>
          <a:p>
            <a:pPr marL="742950" lvl="1" indent="-285750">
              <a:buFont typeface="Arial" panose="020B0604020202020204" pitchFamily="34" charset="0"/>
              <a:buChar char="•"/>
            </a:pPr>
            <a:r>
              <a:rPr lang="de-DE" dirty="0" smtClean="0">
                <a:latin typeface="+mn-lt"/>
              </a:rPr>
              <a:t>Beruhen sie auf einem ungeeigneten Bewertungsverfahren?</a:t>
            </a:r>
            <a:endParaRPr lang="de-DE" dirty="0">
              <a:latin typeface="+mn-lt"/>
            </a:endParaRPr>
          </a:p>
        </p:txBody>
      </p:sp>
      <p:sp>
        <p:nvSpPr>
          <p:cNvPr id="13" name="Pfeil nach rechts 12"/>
          <p:cNvSpPr/>
          <p:nvPr/>
        </p:nvSpPr>
        <p:spPr>
          <a:xfrm>
            <a:off x="1410769" y="2229475"/>
            <a:ext cx="450051" cy="2157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5" name="Pfeil nach rechts 14"/>
          <p:cNvSpPr/>
          <p:nvPr/>
        </p:nvSpPr>
        <p:spPr>
          <a:xfrm>
            <a:off x="1410769" y="3382589"/>
            <a:ext cx="450051" cy="2157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83496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71757" y="498442"/>
            <a:ext cx="8229600" cy="810090"/>
          </a:xfrm>
        </p:spPr>
        <p:txBody>
          <a:bodyPr>
            <a:normAutofit/>
          </a:bodyPr>
          <a:lstStyle/>
          <a:p>
            <a:r>
              <a:rPr lang="de-DE" sz="2400" dirty="0" smtClean="0"/>
              <a:t>Dimensionen der Auseinandersetzung mit der NEP</a:t>
            </a:r>
            <a:br>
              <a:rPr lang="de-DE" sz="2400" dirty="0" smtClean="0"/>
            </a:br>
            <a:r>
              <a:rPr lang="de-DE" sz="2000" dirty="0" smtClean="0"/>
              <a:t>- Auswahl - </a:t>
            </a:r>
            <a:endParaRPr lang="de-DE" sz="8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9                                                                                            edmund.brandt@web.de</a:t>
            </a:r>
            <a:endParaRPr lang="de-DE" sz="1200" dirty="0">
              <a:latin typeface="+mn-lt"/>
            </a:endParaRPr>
          </a:p>
        </p:txBody>
      </p:sp>
      <p:sp>
        <p:nvSpPr>
          <p:cNvPr id="2" name="Textfeld 1"/>
          <p:cNvSpPr txBox="1"/>
          <p:nvPr/>
        </p:nvSpPr>
        <p:spPr>
          <a:xfrm>
            <a:off x="1973536" y="1865355"/>
            <a:ext cx="5895655" cy="646331"/>
          </a:xfrm>
          <a:prstGeom prst="rect">
            <a:avLst/>
          </a:prstGeom>
          <a:noFill/>
        </p:spPr>
        <p:txBody>
          <a:bodyPr wrap="square" rtlCol="0">
            <a:spAutoFit/>
          </a:bodyPr>
          <a:lstStyle/>
          <a:p>
            <a:r>
              <a:rPr lang="de-DE" dirty="0" smtClean="0">
                <a:latin typeface="+mn-lt"/>
              </a:rPr>
              <a:t>Systemtheoretisch: Wie soll im Zusammenspiel der beteiligten Akteure die Rollenverteilung aussehen?</a:t>
            </a:r>
            <a:endParaRPr lang="de-DE" dirty="0">
              <a:latin typeface="+mn-lt"/>
            </a:endParaRPr>
          </a:p>
        </p:txBody>
      </p:sp>
      <p:sp>
        <p:nvSpPr>
          <p:cNvPr id="10" name="Textfeld 9"/>
          <p:cNvSpPr txBox="1"/>
          <p:nvPr/>
        </p:nvSpPr>
        <p:spPr>
          <a:xfrm>
            <a:off x="1961710" y="2655453"/>
            <a:ext cx="5625625" cy="646331"/>
          </a:xfrm>
          <a:prstGeom prst="rect">
            <a:avLst/>
          </a:prstGeom>
          <a:noFill/>
        </p:spPr>
        <p:txBody>
          <a:bodyPr wrap="square" rtlCol="0">
            <a:spAutoFit/>
          </a:bodyPr>
          <a:lstStyle/>
          <a:p>
            <a:r>
              <a:rPr lang="de-DE" dirty="0" smtClean="0">
                <a:latin typeface="+mn-lt"/>
              </a:rPr>
              <a:t>Auf der Handlungsebene: Wer darf/muss was mit welchen Konsequenzen tun?</a:t>
            </a:r>
            <a:endParaRPr lang="de-DE" dirty="0">
              <a:latin typeface="+mn-lt"/>
            </a:endParaRPr>
          </a:p>
        </p:txBody>
      </p:sp>
      <p:sp>
        <p:nvSpPr>
          <p:cNvPr id="11" name="Textfeld 10"/>
          <p:cNvSpPr txBox="1"/>
          <p:nvPr/>
        </p:nvSpPr>
        <p:spPr>
          <a:xfrm>
            <a:off x="1961710" y="3563297"/>
            <a:ext cx="5472230" cy="923330"/>
          </a:xfrm>
          <a:prstGeom prst="rect">
            <a:avLst/>
          </a:prstGeom>
          <a:noFill/>
        </p:spPr>
        <p:txBody>
          <a:bodyPr wrap="square" rtlCol="0">
            <a:spAutoFit/>
          </a:bodyPr>
          <a:lstStyle/>
          <a:p>
            <a:r>
              <a:rPr lang="de-DE" dirty="0" smtClean="0">
                <a:latin typeface="+mn-lt"/>
              </a:rPr>
              <a:t>Naturschutzrechtlich: Interpretation von Bestimmungen des Besonderen Artenschutzrechts und insbesondere des § 44 I Nr. 1 BNatSchG</a:t>
            </a:r>
            <a:endParaRPr lang="de-DE" dirty="0">
              <a:latin typeface="+mn-lt"/>
            </a:endParaRPr>
          </a:p>
        </p:txBody>
      </p:sp>
      <p:sp>
        <p:nvSpPr>
          <p:cNvPr id="12" name="Textfeld 11"/>
          <p:cNvSpPr txBox="1"/>
          <p:nvPr/>
        </p:nvSpPr>
        <p:spPr>
          <a:xfrm>
            <a:off x="1961710" y="4748140"/>
            <a:ext cx="6300700" cy="646331"/>
          </a:xfrm>
          <a:prstGeom prst="rect">
            <a:avLst/>
          </a:prstGeom>
          <a:noFill/>
        </p:spPr>
        <p:txBody>
          <a:bodyPr wrap="square" rtlCol="0">
            <a:spAutoFit/>
          </a:bodyPr>
          <a:lstStyle/>
          <a:p>
            <a:r>
              <a:rPr lang="de-DE" dirty="0" smtClean="0">
                <a:latin typeface="+mn-lt"/>
              </a:rPr>
              <a:t>Verfassungsrechtlich: Vereinbarkeit mit Art. 19 IV GG und dem Gewaltenteilungsgrundsatz</a:t>
            </a:r>
            <a:endParaRPr lang="de-DE" dirty="0">
              <a:latin typeface="+mn-lt"/>
            </a:endParaRPr>
          </a:p>
        </p:txBody>
      </p:sp>
      <p:sp>
        <p:nvSpPr>
          <p:cNvPr id="13" name="Pfeil nach rechts 12"/>
          <p:cNvSpPr/>
          <p:nvPr/>
        </p:nvSpPr>
        <p:spPr>
          <a:xfrm>
            <a:off x="1106615" y="1988840"/>
            <a:ext cx="540060" cy="1684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4" name="Pfeil nach rechts 13"/>
          <p:cNvSpPr/>
          <p:nvPr/>
        </p:nvSpPr>
        <p:spPr>
          <a:xfrm>
            <a:off x="1106615" y="2778270"/>
            <a:ext cx="540060" cy="1684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5" name="Pfeil nach rechts 14"/>
          <p:cNvSpPr/>
          <p:nvPr/>
        </p:nvSpPr>
        <p:spPr>
          <a:xfrm>
            <a:off x="1106615" y="3666046"/>
            <a:ext cx="540060" cy="1684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6" name="Pfeil nach rechts 15"/>
          <p:cNvSpPr/>
          <p:nvPr/>
        </p:nvSpPr>
        <p:spPr>
          <a:xfrm>
            <a:off x="1106615" y="4837122"/>
            <a:ext cx="540060" cy="1684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216270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1" grpId="0"/>
      <p:bldP spid="12" grpId="0"/>
      <p:bldP spid="13" grpId="0" animBg="1"/>
      <p:bldP spid="14" grpId="0"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71757" y="498442"/>
            <a:ext cx="8229600" cy="810090"/>
          </a:xfrm>
        </p:spPr>
        <p:txBody>
          <a:bodyPr>
            <a:normAutofit/>
          </a:bodyPr>
          <a:lstStyle/>
          <a:p>
            <a:r>
              <a:rPr lang="de-DE" sz="2400" dirty="0" smtClean="0"/>
              <a:t>Naturschutzrechtliche Aspekte</a:t>
            </a:r>
            <a:endParaRPr lang="de-DE" sz="8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10                                                                                           edmund.brandt@web.de</a:t>
            </a:r>
            <a:endParaRPr lang="de-DE" sz="1200" dirty="0">
              <a:latin typeface="+mn-lt"/>
            </a:endParaRPr>
          </a:p>
        </p:txBody>
      </p:sp>
      <p:sp>
        <p:nvSpPr>
          <p:cNvPr id="2" name="Textfeld 1"/>
          <p:cNvSpPr txBox="1"/>
          <p:nvPr/>
        </p:nvSpPr>
        <p:spPr>
          <a:xfrm>
            <a:off x="1986037" y="1783248"/>
            <a:ext cx="5895655" cy="738664"/>
          </a:xfrm>
          <a:prstGeom prst="rect">
            <a:avLst/>
          </a:prstGeom>
          <a:noFill/>
        </p:spPr>
        <p:txBody>
          <a:bodyPr wrap="square" rtlCol="0">
            <a:spAutoFit/>
          </a:bodyPr>
          <a:lstStyle/>
          <a:p>
            <a:r>
              <a:rPr lang="de-DE" sz="1400" dirty="0" smtClean="0">
                <a:latin typeface="+mn-lt"/>
              </a:rPr>
              <a:t>Interpretation des § 44 I Nr. 1 BNatSchG durch das Bundesverwaltungsgericht:</a:t>
            </a:r>
          </a:p>
          <a:p>
            <a:r>
              <a:rPr lang="de-DE" sz="1400" dirty="0" smtClean="0">
                <a:latin typeface="+mn-lt"/>
              </a:rPr>
              <a:t>Artenschutzrechtliches Tötungsverbot dann erfüllt, </a:t>
            </a:r>
            <a:r>
              <a:rPr lang="de-DE" sz="1400" b="1" dirty="0" smtClean="0">
                <a:latin typeface="+mn-lt"/>
              </a:rPr>
              <a:t>„wenn sich durch das Vorhaben das Kollisionsrisiko für die geschützten Tiere signifikant erhöht.“</a:t>
            </a:r>
            <a:endParaRPr lang="de-DE" sz="1400" b="1" dirty="0">
              <a:latin typeface="+mn-lt"/>
            </a:endParaRPr>
          </a:p>
        </p:txBody>
      </p:sp>
      <p:sp>
        <p:nvSpPr>
          <p:cNvPr id="11" name="Textfeld 10"/>
          <p:cNvSpPr txBox="1"/>
          <p:nvPr/>
        </p:nvSpPr>
        <p:spPr>
          <a:xfrm>
            <a:off x="823426" y="2652980"/>
            <a:ext cx="5472230" cy="369332"/>
          </a:xfrm>
          <a:prstGeom prst="rect">
            <a:avLst/>
          </a:prstGeom>
          <a:noFill/>
        </p:spPr>
        <p:txBody>
          <a:bodyPr wrap="square" rtlCol="0">
            <a:spAutoFit/>
          </a:bodyPr>
          <a:lstStyle/>
          <a:p>
            <a:r>
              <a:rPr lang="de-DE" dirty="0" smtClean="0">
                <a:latin typeface="+mn-lt"/>
              </a:rPr>
              <a:t>Stellungnahme</a:t>
            </a:r>
            <a:endParaRPr lang="de-DE" dirty="0">
              <a:latin typeface="+mn-lt"/>
            </a:endParaRPr>
          </a:p>
        </p:txBody>
      </p:sp>
      <p:sp>
        <p:nvSpPr>
          <p:cNvPr id="14" name="Pfeil nach rechts 13"/>
          <p:cNvSpPr/>
          <p:nvPr/>
        </p:nvSpPr>
        <p:spPr>
          <a:xfrm>
            <a:off x="1389146" y="3098906"/>
            <a:ext cx="378229" cy="13586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7" name="Textfeld 16"/>
          <p:cNvSpPr txBox="1"/>
          <p:nvPr/>
        </p:nvSpPr>
        <p:spPr>
          <a:xfrm>
            <a:off x="1988447" y="3041331"/>
            <a:ext cx="5521379" cy="954107"/>
          </a:xfrm>
          <a:prstGeom prst="rect">
            <a:avLst/>
          </a:prstGeom>
          <a:noFill/>
        </p:spPr>
        <p:txBody>
          <a:bodyPr wrap="square" rtlCol="0">
            <a:spAutoFit/>
          </a:bodyPr>
          <a:lstStyle/>
          <a:p>
            <a:r>
              <a:rPr lang="de-DE" sz="1400" dirty="0" smtClean="0">
                <a:latin typeface="+mn-lt"/>
              </a:rPr>
              <a:t>Diese Interpretation ist nicht haltbar: Die Erfüllung des Tatbestandsmerkmals „Töten“ setzt Vorsatz voraus (Ergebnis einer Wortsinn- und systematischen Auslegung, abgesichert durch teleologische Begleitkontrolle und Prüfung der </a:t>
            </a:r>
            <a:r>
              <a:rPr lang="de-DE" sz="1400" dirty="0">
                <a:latin typeface="+mn-lt"/>
              </a:rPr>
              <a:t>E</a:t>
            </a:r>
            <a:r>
              <a:rPr lang="de-DE" sz="1400" dirty="0" smtClean="0">
                <a:latin typeface="+mn-lt"/>
              </a:rPr>
              <a:t>uroparechtskonformität).</a:t>
            </a:r>
            <a:endParaRPr lang="de-DE" sz="1400" b="1" dirty="0">
              <a:latin typeface="+mn-lt"/>
            </a:endParaRPr>
          </a:p>
        </p:txBody>
      </p:sp>
      <p:sp>
        <p:nvSpPr>
          <p:cNvPr id="18" name="Textfeld 17"/>
          <p:cNvSpPr txBox="1"/>
          <p:nvPr/>
        </p:nvSpPr>
        <p:spPr>
          <a:xfrm>
            <a:off x="1986037" y="4148331"/>
            <a:ext cx="5433780" cy="738664"/>
          </a:xfrm>
          <a:prstGeom prst="rect">
            <a:avLst/>
          </a:prstGeom>
          <a:noFill/>
        </p:spPr>
        <p:txBody>
          <a:bodyPr wrap="square" rtlCol="0">
            <a:spAutoFit/>
          </a:bodyPr>
          <a:lstStyle/>
          <a:p>
            <a:r>
              <a:rPr lang="de-DE" sz="1400" dirty="0" smtClean="0">
                <a:latin typeface="+mn-lt"/>
              </a:rPr>
              <a:t>Versuch, die wegen der Anknüpfung an das Kollisionsrisiko drohenden unhaltbaren Ergebnisse durch die Einführung des „Signifikanztheorems“ zu vermeiden, nicht zielführend.</a:t>
            </a:r>
            <a:endParaRPr lang="de-DE" sz="1400" b="1" dirty="0">
              <a:latin typeface="+mn-lt"/>
            </a:endParaRPr>
          </a:p>
        </p:txBody>
      </p:sp>
      <p:sp>
        <p:nvSpPr>
          <p:cNvPr id="19" name="Textfeld 18"/>
          <p:cNvSpPr txBox="1"/>
          <p:nvPr/>
        </p:nvSpPr>
        <p:spPr>
          <a:xfrm>
            <a:off x="1986036" y="5039888"/>
            <a:ext cx="5658805" cy="738664"/>
          </a:xfrm>
          <a:prstGeom prst="rect">
            <a:avLst/>
          </a:prstGeom>
          <a:noFill/>
        </p:spPr>
        <p:txBody>
          <a:bodyPr wrap="square" rtlCol="0">
            <a:spAutoFit/>
          </a:bodyPr>
          <a:lstStyle/>
          <a:p>
            <a:r>
              <a:rPr lang="de-DE" sz="1400" dirty="0" smtClean="0">
                <a:latin typeface="+mn-lt"/>
              </a:rPr>
              <a:t>Um die Ziele des Allgemeinen und Besonderen Artenschutzes gemäß den §§ 37 ff. BNatSchG zu erreichen, bedarf es der vom Bundesverwaltungsgericht entwickelten Konstruktion nicht.</a:t>
            </a:r>
            <a:endParaRPr lang="de-DE" sz="1400" b="1" dirty="0">
              <a:latin typeface="+mn-lt"/>
            </a:endParaRPr>
          </a:p>
        </p:txBody>
      </p:sp>
      <p:sp>
        <p:nvSpPr>
          <p:cNvPr id="20" name="Pfeil nach rechts 19"/>
          <p:cNvSpPr/>
          <p:nvPr/>
        </p:nvSpPr>
        <p:spPr>
          <a:xfrm>
            <a:off x="1389145" y="1858151"/>
            <a:ext cx="378229" cy="13586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21" name="Pfeil nach rechts 20"/>
          <p:cNvSpPr/>
          <p:nvPr/>
        </p:nvSpPr>
        <p:spPr>
          <a:xfrm>
            <a:off x="1389145" y="4219515"/>
            <a:ext cx="378229" cy="13586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22" name="Pfeil nach rechts 21"/>
          <p:cNvSpPr/>
          <p:nvPr/>
        </p:nvSpPr>
        <p:spPr>
          <a:xfrm>
            <a:off x="1389145" y="5106604"/>
            <a:ext cx="378229" cy="13586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411845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4" grpId="0" animBg="1"/>
      <p:bldP spid="17" grpId="0"/>
      <p:bldP spid="18" grpId="0"/>
      <p:bldP spid="19" grpId="0"/>
      <p:bldP spid="20" grpId="0" animBg="1"/>
      <p:bldP spid="21"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71757" y="498442"/>
            <a:ext cx="8229600" cy="810090"/>
          </a:xfrm>
        </p:spPr>
        <p:txBody>
          <a:bodyPr>
            <a:normAutofit/>
          </a:bodyPr>
          <a:lstStyle/>
          <a:p>
            <a:r>
              <a:rPr lang="de-DE" sz="2400" dirty="0" smtClean="0"/>
              <a:t>Verfassungsrechtliche Aspekte (I)</a:t>
            </a:r>
            <a:br>
              <a:rPr lang="de-DE" sz="2400" dirty="0" smtClean="0"/>
            </a:br>
            <a:r>
              <a:rPr lang="de-DE" sz="1800" dirty="0" smtClean="0"/>
              <a:t>(bezogen auf Art. 19 IV GG)</a:t>
            </a:r>
            <a:endParaRPr lang="de-DE" sz="5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11                                                                                           edmund.brandt@web.de</a:t>
            </a:r>
            <a:endParaRPr lang="de-DE" sz="1200" dirty="0">
              <a:latin typeface="+mn-lt"/>
            </a:endParaRPr>
          </a:p>
        </p:txBody>
      </p:sp>
      <p:sp>
        <p:nvSpPr>
          <p:cNvPr id="2" name="Textfeld 1"/>
          <p:cNvSpPr txBox="1"/>
          <p:nvPr/>
        </p:nvSpPr>
        <p:spPr>
          <a:xfrm>
            <a:off x="2006715" y="1943835"/>
            <a:ext cx="5895655" cy="1169551"/>
          </a:xfrm>
          <a:prstGeom prst="rect">
            <a:avLst/>
          </a:prstGeom>
          <a:noFill/>
        </p:spPr>
        <p:txBody>
          <a:bodyPr wrap="square" rtlCol="0">
            <a:spAutoFit/>
          </a:bodyPr>
          <a:lstStyle/>
          <a:p>
            <a:r>
              <a:rPr lang="de-DE" sz="1400" dirty="0" smtClean="0">
                <a:latin typeface="+mn-lt"/>
              </a:rPr>
              <a:t>Art. 19 IV GG gewährleistet als Ausgleich zum staatlichen Gewaltmonopol einen substantiellen Anspruch auf eine wirkungsvolle gerichtliche Kontrolle. Grundsätzlich besteht danach ein Anspruch auf vollständige Überprüfung in tatsächlicher und rechtlicher Hinsicht. (Ständige Rechtsprechung des Bundesverfassungsgerichts)</a:t>
            </a:r>
            <a:endParaRPr lang="de-DE" sz="1400" b="1" dirty="0">
              <a:latin typeface="+mn-lt"/>
            </a:endParaRPr>
          </a:p>
        </p:txBody>
      </p:sp>
      <p:sp>
        <p:nvSpPr>
          <p:cNvPr id="14" name="Pfeil nach rechts 13"/>
          <p:cNvSpPr/>
          <p:nvPr/>
        </p:nvSpPr>
        <p:spPr>
          <a:xfrm>
            <a:off x="1409823" y="3282766"/>
            <a:ext cx="378229" cy="13586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7" name="Textfeld 16"/>
          <p:cNvSpPr txBox="1"/>
          <p:nvPr/>
        </p:nvSpPr>
        <p:spPr>
          <a:xfrm>
            <a:off x="2009125" y="3201918"/>
            <a:ext cx="5521379" cy="1169551"/>
          </a:xfrm>
          <a:prstGeom prst="rect">
            <a:avLst/>
          </a:prstGeom>
          <a:noFill/>
        </p:spPr>
        <p:txBody>
          <a:bodyPr wrap="square" rtlCol="0">
            <a:spAutoFit/>
          </a:bodyPr>
          <a:lstStyle/>
          <a:p>
            <a:r>
              <a:rPr lang="de-DE" sz="1400" dirty="0" smtClean="0">
                <a:latin typeface="+mn-lt"/>
              </a:rPr>
              <a:t>Im Rahmen verfassungsrechtlicher Funktionenteilung sind gerichtliche Kontrollkompetenzen nicht unbegrenzt. (Ebenfalls ständige Rechtsprechung des Bundesverfassungsgerichts)</a:t>
            </a:r>
          </a:p>
          <a:p>
            <a:r>
              <a:rPr lang="de-DE" sz="1400" dirty="0" smtClean="0">
                <a:latin typeface="+mn-lt"/>
              </a:rPr>
              <a:t>Ausprägungen: Beurteilungsermächtigungen, Technikklauseln, Planungsermessen und auch: Einschätzungsprärogativen.</a:t>
            </a:r>
            <a:endParaRPr lang="de-DE" sz="1400" dirty="0">
              <a:latin typeface="+mn-lt"/>
            </a:endParaRPr>
          </a:p>
        </p:txBody>
      </p:sp>
      <p:sp>
        <p:nvSpPr>
          <p:cNvPr id="18" name="Textfeld 17"/>
          <p:cNvSpPr txBox="1"/>
          <p:nvPr/>
        </p:nvSpPr>
        <p:spPr>
          <a:xfrm>
            <a:off x="2006714" y="4460001"/>
            <a:ext cx="5433780" cy="738664"/>
          </a:xfrm>
          <a:prstGeom prst="rect">
            <a:avLst/>
          </a:prstGeom>
          <a:noFill/>
        </p:spPr>
        <p:txBody>
          <a:bodyPr wrap="square" rtlCol="0">
            <a:spAutoFit/>
          </a:bodyPr>
          <a:lstStyle/>
          <a:p>
            <a:r>
              <a:rPr lang="de-DE" sz="1400" dirty="0" smtClean="0">
                <a:latin typeface="+mn-lt"/>
              </a:rPr>
              <a:t>Speziell Einschätzungsprärogativen. Voraussetzung: das zugrundeliegende gesetzliche (!) Entscheidungsprogramm eröffnet der Verwaltung einen politisch-gestalterischen Bereich.</a:t>
            </a:r>
            <a:endParaRPr lang="de-DE" sz="1400" dirty="0">
              <a:latin typeface="+mn-lt"/>
            </a:endParaRPr>
          </a:p>
        </p:txBody>
      </p:sp>
      <p:sp>
        <p:nvSpPr>
          <p:cNvPr id="20" name="Pfeil nach rechts 19"/>
          <p:cNvSpPr/>
          <p:nvPr/>
        </p:nvSpPr>
        <p:spPr>
          <a:xfrm>
            <a:off x="1409823" y="2018738"/>
            <a:ext cx="378229" cy="13586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21" name="Pfeil nach rechts 20"/>
          <p:cNvSpPr/>
          <p:nvPr/>
        </p:nvSpPr>
        <p:spPr>
          <a:xfrm>
            <a:off x="1409823" y="4546794"/>
            <a:ext cx="378229" cy="13586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12089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animBg="1"/>
      <p:bldP spid="17" grpId="0"/>
      <p:bldP spid="18" grpId="0"/>
      <p:bldP spid="20" grpId="0" animBg="1"/>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71757" y="498442"/>
            <a:ext cx="8229600" cy="810090"/>
          </a:xfrm>
        </p:spPr>
        <p:txBody>
          <a:bodyPr>
            <a:normAutofit/>
          </a:bodyPr>
          <a:lstStyle/>
          <a:p>
            <a:r>
              <a:rPr lang="de-DE" sz="2400" dirty="0" smtClean="0"/>
              <a:t>Verfassungsrechtliche Aspekte (II)</a:t>
            </a:r>
            <a:br>
              <a:rPr lang="de-DE" sz="2400" dirty="0" smtClean="0"/>
            </a:br>
            <a:r>
              <a:rPr lang="de-DE" sz="1800" dirty="0" smtClean="0"/>
              <a:t>(bezogen auf Art. 19 IV GG)</a:t>
            </a:r>
            <a:endParaRPr lang="de-DE" sz="5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12                                                                                           edmund.brandt@web.de</a:t>
            </a:r>
            <a:endParaRPr lang="de-DE" sz="1200" dirty="0">
              <a:latin typeface="+mn-lt"/>
            </a:endParaRPr>
          </a:p>
        </p:txBody>
      </p:sp>
      <p:sp>
        <p:nvSpPr>
          <p:cNvPr id="2" name="Textfeld 1"/>
          <p:cNvSpPr txBox="1"/>
          <p:nvPr/>
        </p:nvSpPr>
        <p:spPr>
          <a:xfrm>
            <a:off x="2355952" y="2254402"/>
            <a:ext cx="5154498" cy="646331"/>
          </a:xfrm>
          <a:prstGeom prst="rect">
            <a:avLst/>
          </a:prstGeom>
          <a:noFill/>
        </p:spPr>
        <p:txBody>
          <a:bodyPr wrap="square" rtlCol="0">
            <a:spAutoFit/>
          </a:bodyPr>
          <a:lstStyle/>
          <a:p>
            <a:r>
              <a:rPr lang="de-DE" sz="1200" dirty="0" smtClean="0">
                <a:latin typeface="+mn-lt"/>
              </a:rPr>
              <a:t>„Absolut nicht ungewöhnliche Verknüpfung unbestimmter Rechtsbegriffe („entgegenstehen“, „Tiere der besonders geschützten Arten“, „töten“). Ihr Bedeutungsgehalt ist mit Hilfe der üblichen Auslegungsregeln zu erschließen.</a:t>
            </a:r>
            <a:endParaRPr lang="de-DE" sz="1200" b="1" dirty="0">
              <a:latin typeface="+mn-lt"/>
            </a:endParaRPr>
          </a:p>
        </p:txBody>
      </p:sp>
      <p:sp>
        <p:nvSpPr>
          <p:cNvPr id="14" name="Pfeil nach rechts 13"/>
          <p:cNvSpPr/>
          <p:nvPr/>
        </p:nvSpPr>
        <p:spPr>
          <a:xfrm>
            <a:off x="1274807" y="3277458"/>
            <a:ext cx="378229" cy="13586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7" name="Textfeld 16"/>
          <p:cNvSpPr txBox="1"/>
          <p:nvPr/>
        </p:nvSpPr>
        <p:spPr>
          <a:xfrm>
            <a:off x="1851645" y="3179437"/>
            <a:ext cx="5521379" cy="954107"/>
          </a:xfrm>
          <a:prstGeom prst="rect">
            <a:avLst/>
          </a:prstGeom>
          <a:noFill/>
        </p:spPr>
        <p:txBody>
          <a:bodyPr wrap="square" rtlCol="0">
            <a:spAutoFit/>
          </a:bodyPr>
          <a:lstStyle/>
          <a:p>
            <a:r>
              <a:rPr lang="de-DE" sz="1400" dirty="0" smtClean="0">
                <a:latin typeface="+mn-lt"/>
              </a:rPr>
              <a:t>Anknüpfungspunkte dafür, dass in tatsächlicher Hinsicht keine vollständige Überprüfung zu erfolgen hat, sind nicht gegeben: selbst bei Abstellung auf das Tötungsrisiko handelt es sich um „normale“ empirische Feststellungen.</a:t>
            </a:r>
            <a:endParaRPr lang="de-DE" sz="1400" dirty="0">
              <a:latin typeface="+mn-lt"/>
            </a:endParaRPr>
          </a:p>
        </p:txBody>
      </p:sp>
      <p:sp>
        <p:nvSpPr>
          <p:cNvPr id="18" name="Textfeld 17"/>
          <p:cNvSpPr txBox="1"/>
          <p:nvPr/>
        </p:nvSpPr>
        <p:spPr>
          <a:xfrm>
            <a:off x="1421650" y="4801929"/>
            <a:ext cx="6210690" cy="830997"/>
          </a:xfrm>
          <a:prstGeom prst="rect">
            <a:avLst/>
          </a:prstGeom>
          <a:noFill/>
        </p:spPr>
        <p:txBody>
          <a:bodyPr wrap="square" rtlCol="0">
            <a:spAutoFit/>
          </a:bodyPr>
          <a:lstStyle/>
          <a:p>
            <a:r>
              <a:rPr lang="de-DE" sz="1600" dirty="0" smtClean="0">
                <a:latin typeface="+mn-lt"/>
              </a:rPr>
              <a:t>Fazit:</a:t>
            </a:r>
          </a:p>
          <a:p>
            <a:r>
              <a:rPr lang="de-DE" sz="1600" b="1" dirty="0" smtClean="0">
                <a:latin typeface="+mn-lt"/>
              </a:rPr>
              <a:t>	Die Rechtsprechung des Bundesverwaltungsgerichts zur 	NEP stellt einen doppelten Verstoß gegen Art. 19 IV GG dar. </a:t>
            </a:r>
            <a:endParaRPr lang="de-DE" sz="1600" b="1" dirty="0">
              <a:latin typeface="+mn-lt"/>
            </a:endParaRPr>
          </a:p>
        </p:txBody>
      </p:sp>
      <p:sp>
        <p:nvSpPr>
          <p:cNvPr id="19" name="Textfeld 18"/>
          <p:cNvSpPr txBox="1"/>
          <p:nvPr/>
        </p:nvSpPr>
        <p:spPr>
          <a:xfrm>
            <a:off x="1851645" y="1595134"/>
            <a:ext cx="5658805" cy="523220"/>
          </a:xfrm>
          <a:prstGeom prst="rect">
            <a:avLst/>
          </a:prstGeom>
          <a:noFill/>
        </p:spPr>
        <p:txBody>
          <a:bodyPr wrap="square" rtlCol="0">
            <a:spAutoFit/>
          </a:bodyPr>
          <a:lstStyle/>
          <a:p>
            <a:r>
              <a:rPr lang="de-DE" sz="1400" dirty="0" smtClean="0">
                <a:latin typeface="+mn-lt"/>
              </a:rPr>
              <a:t>Eine solche Konstellation bei den §§ 6 I BImSchG, 44 I BNatSchG nicht gegeben.</a:t>
            </a:r>
            <a:endParaRPr lang="de-DE" sz="1400" b="1" dirty="0">
              <a:latin typeface="+mn-lt"/>
            </a:endParaRPr>
          </a:p>
        </p:txBody>
      </p:sp>
      <p:sp>
        <p:nvSpPr>
          <p:cNvPr id="20" name="Pfeil nach rechts 19"/>
          <p:cNvSpPr/>
          <p:nvPr/>
        </p:nvSpPr>
        <p:spPr>
          <a:xfrm>
            <a:off x="1961710" y="2404956"/>
            <a:ext cx="211840" cy="232618"/>
          </a:xfrm>
          <a:prstGeom prst="rightArrow">
            <a:avLst/>
          </a:prstGeom>
          <a:solidFill>
            <a:schemeClr val="accent1">
              <a:lumMod val="20000"/>
              <a:lumOff val="80000"/>
            </a:schemeClr>
          </a:solidFill>
          <a:ln>
            <a:solidFill>
              <a:schemeClr val="accent1">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22" name="Pfeil nach rechts 21"/>
          <p:cNvSpPr/>
          <p:nvPr/>
        </p:nvSpPr>
        <p:spPr>
          <a:xfrm>
            <a:off x="1274807" y="1692674"/>
            <a:ext cx="378229" cy="13586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20541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animBg="1"/>
      <p:bldP spid="17" grpId="0"/>
      <p:bldP spid="18" grpId="0"/>
      <p:bldP spid="19" grpId="0"/>
      <p:bldP spid="20" grpId="0" animBg="1"/>
      <p:bldP spid="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71757" y="498442"/>
            <a:ext cx="8229600" cy="810090"/>
          </a:xfrm>
        </p:spPr>
        <p:txBody>
          <a:bodyPr>
            <a:normAutofit/>
          </a:bodyPr>
          <a:lstStyle/>
          <a:p>
            <a:r>
              <a:rPr lang="de-DE" sz="2400" dirty="0" smtClean="0"/>
              <a:t>Ausblick</a:t>
            </a:r>
            <a:endParaRPr lang="de-DE" sz="5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13                                                                                           edmund.brandt@web.de</a:t>
            </a:r>
            <a:endParaRPr lang="de-DE" sz="1200" dirty="0">
              <a:latin typeface="+mn-lt"/>
            </a:endParaRPr>
          </a:p>
        </p:txBody>
      </p:sp>
      <p:sp>
        <p:nvSpPr>
          <p:cNvPr id="2" name="Textfeld 1"/>
          <p:cNvSpPr txBox="1"/>
          <p:nvPr/>
        </p:nvSpPr>
        <p:spPr>
          <a:xfrm>
            <a:off x="2470067" y="2071537"/>
            <a:ext cx="2700300" cy="369332"/>
          </a:xfrm>
          <a:prstGeom prst="rect">
            <a:avLst/>
          </a:prstGeom>
          <a:noFill/>
        </p:spPr>
        <p:txBody>
          <a:bodyPr wrap="square" rtlCol="0">
            <a:spAutoFit/>
          </a:bodyPr>
          <a:lstStyle/>
          <a:p>
            <a:r>
              <a:rPr lang="de-DE" dirty="0" smtClean="0">
                <a:latin typeface="+mn-lt"/>
              </a:rPr>
              <a:t>Gewinner - Verlierer</a:t>
            </a:r>
            <a:endParaRPr lang="de-DE" b="1" dirty="0">
              <a:latin typeface="+mn-lt"/>
            </a:endParaRPr>
          </a:p>
        </p:txBody>
      </p:sp>
      <p:sp>
        <p:nvSpPr>
          <p:cNvPr id="17" name="Textfeld 16"/>
          <p:cNvSpPr txBox="1"/>
          <p:nvPr/>
        </p:nvSpPr>
        <p:spPr>
          <a:xfrm>
            <a:off x="2464733" y="2817776"/>
            <a:ext cx="2607880" cy="369332"/>
          </a:xfrm>
          <a:prstGeom prst="rect">
            <a:avLst/>
          </a:prstGeom>
          <a:noFill/>
        </p:spPr>
        <p:txBody>
          <a:bodyPr wrap="square" rtlCol="0">
            <a:spAutoFit/>
          </a:bodyPr>
          <a:lstStyle/>
          <a:p>
            <a:r>
              <a:rPr lang="de-DE" dirty="0" smtClean="0">
                <a:latin typeface="+mn-lt"/>
              </a:rPr>
              <a:t>Kein Rechtsfrieden</a:t>
            </a:r>
            <a:endParaRPr lang="de-DE" dirty="0">
              <a:latin typeface="+mn-lt"/>
            </a:endParaRPr>
          </a:p>
        </p:txBody>
      </p:sp>
      <p:sp>
        <p:nvSpPr>
          <p:cNvPr id="18" name="Textfeld 17"/>
          <p:cNvSpPr txBox="1"/>
          <p:nvPr/>
        </p:nvSpPr>
        <p:spPr>
          <a:xfrm>
            <a:off x="2464733" y="3564015"/>
            <a:ext cx="4545506" cy="369332"/>
          </a:xfrm>
          <a:prstGeom prst="rect">
            <a:avLst/>
          </a:prstGeom>
          <a:noFill/>
        </p:spPr>
        <p:txBody>
          <a:bodyPr wrap="square" rtlCol="0">
            <a:spAutoFit/>
          </a:bodyPr>
          <a:lstStyle/>
          <a:p>
            <a:r>
              <a:rPr lang="de-DE" dirty="0" smtClean="0">
                <a:latin typeface="+mn-lt"/>
              </a:rPr>
              <a:t>Auswirkungen auf die Energiewende</a:t>
            </a:r>
            <a:endParaRPr lang="de-DE" dirty="0">
              <a:latin typeface="+mn-lt"/>
            </a:endParaRPr>
          </a:p>
        </p:txBody>
      </p:sp>
      <p:sp>
        <p:nvSpPr>
          <p:cNvPr id="19" name="Textfeld 18"/>
          <p:cNvSpPr txBox="1"/>
          <p:nvPr/>
        </p:nvSpPr>
        <p:spPr>
          <a:xfrm>
            <a:off x="2464733" y="4310254"/>
            <a:ext cx="5696291" cy="369332"/>
          </a:xfrm>
          <a:prstGeom prst="rect">
            <a:avLst/>
          </a:prstGeom>
          <a:noFill/>
        </p:spPr>
        <p:txBody>
          <a:bodyPr wrap="square" rtlCol="0">
            <a:spAutoFit/>
          </a:bodyPr>
          <a:lstStyle/>
          <a:p>
            <a:r>
              <a:rPr lang="de-DE" dirty="0" smtClean="0">
                <a:latin typeface="+mn-lt"/>
              </a:rPr>
              <a:t>Anhaltender (rechts-)wissenschaftlicher Klärungsbedarf</a:t>
            </a:r>
            <a:endParaRPr lang="de-DE" b="1" dirty="0">
              <a:latin typeface="+mn-lt"/>
            </a:endParaRPr>
          </a:p>
        </p:txBody>
      </p:sp>
      <p:sp>
        <p:nvSpPr>
          <p:cNvPr id="20" name="Pfeil nach rechts 19"/>
          <p:cNvSpPr/>
          <p:nvPr/>
        </p:nvSpPr>
        <p:spPr>
          <a:xfrm>
            <a:off x="1793255" y="2934784"/>
            <a:ext cx="378229" cy="135866"/>
          </a:xfrm>
          <a:prstGeom prst="rightArrow">
            <a:avLst/>
          </a:prstGeom>
          <a:solidFill>
            <a:schemeClr val="accent2">
              <a:lumMod val="60000"/>
              <a:lumOff val="40000"/>
            </a:schemeClr>
          </a:solidFill>
          <a:ln>
            <a:solidFill>
              <a:schemeClr val="accent2"/>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3" name="Pfeil nach rechts 12"/>
          <p:cNvSpPr/>
          <p:nvPr/>
        </p:nvSpPr>
        <p:spPr>
          <a:xfrm>
            <a:off x="1793255" y="3680748"/>
            <a:ext cx="378229" cy="135866"/>
          </a:xfrm>
          <a:prstGeom prst="rightArrow">
            <a:avLst/>
          </a:prstGeom>
          <a:solidFill>
            <a:schemeClr val="accent2">
              <a:lumMod val="60000"/>
              <a:lumOff val="40000"/>
            </a:schemeClr>
          </a:solidFill>
          <a:ln>
            <a:solidFill>
              <a:schemeClr val="accent2"/>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5" name="Pfeil nach rechts 14"/>
          <p:cNvSpPr/>
          <p:nvPr/>
        </p:nvSpPr>
        <p:spPr>
          <a:xfrm>
            <a:off x="1793255" y="2188683"/>
            <a:ext cx="378229" cy="135866"/>
          </a:xfrm>
          <a:prstGeom prst="rightArrow">
            <a:avLst/>
          </a:prstGeom>
          <a:solidFill>
            <a:schemeClr val="accent2">
              <a:lumMod val="60000"/>
              <a:lumOff val="40000"/>
            </a:schemeClr>
          </a:solidFill>
          <a:ln>
            <a:solidFill>
              <a:schemeClr val="accent2"/>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6" name="Pfeil nach rechts 15"/>
          <p:cNvSpPr/>
          <p:nvPr/>
        </p:nvSpPr>
        <p:spPr>
          <a:xfrm>
            <a:off x="1793256" y="4426987"/>
            <a:ext cx="378229" cy="135866"/>
          </a:xfrm>
          <a:prstGeom prst="rightArrow">
            <a:avLst/>
          </a:prstGeom>
          <a:solidFill>
            <a:schemeClr val="accent2">
              <a:lumMod val="60000"/>
              <a:lumOff val="40000"/>
            </a:schemeClr>
          </a:solidFill>
          <a:ln>
            <a:solidFill>
              <a:schemeClr val="accent2"/>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127915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18" grpId="0"/>
      <p:bldP spid="19" grpId="0"/>
      <p:bldP spid="20" grpId="0" animBg="1"/>
      <p:bldP spid="13" grpId="0" animBg="1"/>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389692" y="2573905"/>
            <a:ext cx="8229600" cy="1260140"/>
          </a:xfrm>
        </p:spPr>
        <p:txBody>
          <a:bodyPr>
            <a:normAutofit fontScale="90000"/>
          </a:bodyPr>
          <a:lstStyle/>
          <a:p>
            <a:r>
              <a:rPr lang="de-DE" sz="2400" dirty="0" smtClean="0"/>
              <a:t>Mit dem Wissen wächst der Zweifel.</a:t>
            </a:r>
            <a:br>
              <a:rPr lang="de-DE" sz="2400" dirty="0" smtClean="0"/>
            </a:br>
            <a:r>
              <a:rPr lang="de-DE" sz="2400" dirty="0" smtClean="0"/>
              <a:t/>
            </a:r>
            <a:br>
              <a:rPr lang="de-DE" sz="2400" dirty="0" smtClean="0"/>
            </a:br>
            <a:r>
              <a:rPr lang="de-DE" sz="2400" dirty="0"/>
              <a:t> </a:t>
            </a:r>
            <a:r>
              <a:rPr lang="de-DE" sz="2400" dirty="0" smtClean="0"/>
              <a:t>                                                          </a:t>
            </a:r>
            <a:r>
              <a:rPr lang="de-DE" sz="1400" dirty="0" smtClean="0"/>
              <a:t>(Goethe, Maximen und Reflexionen)</a:t>
            </a:r>
            <a:r>
              <a:rPr lang="de-DE" sz="2400" dirty="0" smtClean="0"/>
              <a:t/>
            </a:r>
            <a:br>
              <a:rPr lang="de-DE" sz="2400" dirty="0" smtClean="0"/>
            </a:br>
            <a:endParaRPr lang="de-DE" sz="5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14                                                                                           edmund.brandt@web.de</a:t>
            </a:r>
            <a:endParaRPr lang="de-DE" sz="1200" dirty="0">
              <a:latin typeface="+mn-lt"/>
            </a:endParaRPr>
          </a:p>
        </p:txBody>
      </p:sp>
    </p:spTree>
    <p:extLst>
      <p:ext uri="{BB962C8B-B14F-4D97-AF65-F5344CB8AC3E}">
        <p14:creationId xmlns:p14="http://schemas.microsoft.com/office/powerpoint/2010/main" val="4195247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877145" y="6174303"/>
            <a:ext cx="2745305" cy="307777"/>
          </a:xfrm>
          <a:prstGeom prst="rect">
            <a:avLst/>
          </a:prstGeom>
          <a:noFill/>
        </p:spPr>
        <p:txBody>
          <a:bodyPr wrap="square" rtlCol="0">
            <a:spAutoFit/>
          </a:bodyPr>
          <a:lstStyle/>
          <a:p>
            <a:pPr algn="r"/>
            <a:r>
              <a:rPr lang="de-DE" sz="1400" dirty="0" smtClean="0">
                <a:latin typeface="+mj-lt"/>
              </a:rPr>
              <a:t>Halle/Saale, 21.01.2014 | Seite 0                   </a:t>
            </a:r>
          </a:p>
        </p:txBody>
      </p:sp>
      <p:sp>
        <p:nvSpPr>
          <p:cNvPr id="7" name="Textfeld 6"/>
          <p:cNvSpPr txBox="1"/>
          <p:nvPr/>
        </p:nvSpPr>
        <p:spPr>
          <a:xfrm>
            <a:off x="296525" y="4059070"/>
            <a:ext cx="8578850" cy="1923604"/>
          </a:xfrm>
          <a:prstGeom prst="rect">
            <a:avLst/>
          </a:prstGeom>
          <a:noFill/>
        </p:spPr>
        <p:txBody>
          <a:bodyPr wrap="square" rtlCol="0">
            <a:spAutoFit/>
          </a:bodyPr>
          <a:lstStyle/>
          <a:p>
            <a:pPr algn="ctr"/>
            <a:endParaRPr lang="de-DE" dirty="0" smtClean="0">
              <a:latin typeface="+mj-lt"/>
            </a:endParaRPr>
          </a:p>
          <a:p>
            <a:pPr algn="ctr"/>
            <a:r>
              <a:rPr lang="de-DE" sz="2500" dirty="0" smtClean="0">
                <a:latin typeface="+mj-lt"/>
              </a:rPr>
              <a:t>Die naturschutzfachliche Einschätzungsprärogative im Kontext der Zulassung von Windenergieanlagen</a:t>
            </a:r>
            <a:endParaRPr lang="de-DE" sz="2500" dirty="0">
              <a:latin typeface="+mj-lt"/>
            </a:endParaRPr>
          </a:p>
          <a:p>
            <a:pPr algn="ctr"/>
            <a:endParaRPr lang="de-DE" sz="500" dirty="0" smtClean="0">
              <a:latin typeface="+mj-lt"/>
            </a:endParaRPr>
          </a:p>
          <a:p>
            <a:pPr algn="ctr"/>
            <a:r>
              <a:rPr lang="de-DE" sz="1600" dirty="0" smtClean="0">
                <a:latin typeface="+mj-lt"/>
              </a:rPr>
              <a:t>Vortrag</a:t>
            </a:r>
          </a:p>
          <a:p>
            <a:pPr algn="ctr"/>
            <a:r>
              <a:rPr lang="de-DE" sz="1600" dirty="0">
                <a:latin typeface="+mj-lt"/>
              </a:rPr>
              <a:t>i</a:t>
            </a:r>
            <a:r>
              <a:rPr lang="de-DE" sz="1600" dirty="0" smtClean="0">
                <a:latin typeface="+mj-lt"/>
              </a:rPr>
              <a:t>m Rahmen des Forums „Umwelt- und Planungsrecht in Praxis und Wissenschaft“</a:t>
            </a:r>
          </a:p>
          <a:p>
            <a:pPr algn="ctr"/>
            <a:endParaRPr lang="de-DE" sz="1200" dirty="0" smtClean="0">
              <a:latin typeface="+mj-lt"/>
            </a:endParaRPr>
          </a:p>
        </p:txBody>
      </p:sp>
      <p:sp>
        <p:nvSpPr>
          <p:cNvPr id="6" name="Textfeld 5"/>
          <p:cNvSpPr txBox="1"/>
          <p:nvPr/>
        </p:nvSpPr>
        <p:spPr>
          <a:xfrm>
            <a:off x="-558570" y="6174304"/>
            <a:ext cx="3105345" cy="307777"/>
          </a:xfrm>
          <a:prstGeom prst="rect">
            <a:avLst/>
          </a:prstGeom>
          <a:noFill/>
        </p:spPr>
        <p:txBody>
          <a:bodyPr wrap="square" rtlCol="0">
            <a:spAutoFit/>
          </a:bodyPr>
          <a:lstStyle/>
          <a:p>
            <a:pPr algn="r"/>
            <a:r>
              <a:rPr lang="de-DE" sz="1400" dirty="0" smtClean="0">
                <a:latin typeface="+mj-lt"/>
              </a:rPr>
              <a:t>edmund.brandt@web.de                   </a:t>
            </a:r>
          </a:p>
        </p:txBody>
      </p:sp>
      <p:sp>
        <p:nvSpPr>
          <p:cNvPr id="2" name="Textfeld 1"/>
          <p:cNvSpPr txBox="1"/>
          <p:nvPr/>
        </p:nvSpPr>
        <p:spPr>
          <a:xfrm>
            <a:off x="521550" y="3969060"/>
            <a:ext cx="2925325" cy="338554"/>
          </a:xfrm>
          <a:prstGeom prst="rect">
            <a:avLst/>
          </a:prstGeom>
          <a:noFill/>
        </p:spPr>
        <p:txBody>
          <a:bodyPr wrap="square" rtlCol="0">
            <a:spAutoFit/>
          </a:bodyPr>
          <a:lstStyle/>
          <a:p>
            <a:r>
              <a:rPr lang="de-DE" sz="1600" dirty="0" smtClean="0"/>
              <a:t>Edmund Brandt</a:t>
            </a:r>
            <a:endParaRPr lang="de-DE"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204394" y="498442"/>
            <a:ext cx="8229600" cy="810090"/>
          </a:xfrm>
        </p:spPr>
        <p:txBody>
          <a:bodyPr>
            <a:normAutofit fontScale="90000"/>
          </a:bodyPr>
          <a:lstStyle/>
          <a:p>
            <a:r>
              <a:rPr lang="de-DE" sz="2400" dirty="0" smtClean="0"/>
              <a:t>Urteil</a:t>
            </a:r>
            <a:br>
              <a:rPr lang="de-DE" sz="2400" dirty="0" smtClean="0"/>
            </a:br>
            <a:r>
              <a:rPr lang="de-DE" sz="2000" dirty="0" smtClean="0"/>
              <a:t>des Bundesverwaltungsgerichts vom 27.06.2013</a:t>
            </a:r>
            <a:r>
              <a:rPr lang="de-DE" sz="1600" dirty="0" smtClean="0"/>
              <a:t/>
            </a:r>
            <a:br>
              <a:rPr lang="de-DE" sz="1600" dirty="0" smtClean="0"/>
            </a:br>
            <a:r>
              <a:rPr lang="de-DE" sz="1600" dirty="0" smtClean="0"/>
              <a:t>- Auszüge -</a:t>
            </a:r>
            <a:endParaRPr lang="de-DE" sz="6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a:t>
            </a:r>
            <a:r>
              <a:rPr lang="de-DE" sz="1200" dirty="0">
                <a:latin typeface="+mn-lt"/>
              </a:rPr>
              <a:t>1</a:t>
            </a:r>
            <a:r>
              <a:rPr lang="de-DE" sz="1200" dirty="0" smtClean="0">
                <a:latin typeface="+mn-lt"/>
              </a:rPr>
              <a:t>                                                                                            edmund.brandt@web.de</a:t>
            </a:r>
            <a:endParaRPr lang="de-DE" sz="1200" dirty="0">
              <a:latin typeface="+mn-lt"/>
            </a:endParaRPr>
          </a:p>
        </p:txBody>
      </p:sp>
      <p:sp>
        <p:nvSpPr>
          <p:cNvPr id="12" name="Textfeld 11"/>
          <p:cNvSpPr txBox="1"/>
          <p:nvPr/>
        </p:nvSpPr>
        <p:spPr>
          <a:xfrm>
            <a:off x="1002714" y="1808820"/>
            <a:ext cx="7003556" cy="3785652"/>
          </a:xfrm>
          <a:prstGeom prst="rect">
            <a:avLst/>
          </a:prstGeom>
          <a:noFill/>
        </p:spPr>
        <p:txBody>
          <a:bodyPr wrap="square" rtlCol="0">
            <a:spAutoFit/>
          </a:bodyPr>
          <a:lstStyle/>
          <a:p>
            <a:pPr algn="just"/>
            <a:r>
              <a:rPr lang="de-DE" sz="1600" dirty="0" smtClean="0">
                <a:latin typeface="+mn-lt"/>
              </a:rPr>
              <a:t>„In Übereinstimmung mit Bundesrecht hat das Oberverwaltungsgericht bei der Prüfung, ob der artenschutzrechtliche Tötungs- und Verletzungstatbestand erfüllt ist, einen naturschutzfachlichen Beurteilungsspielraum eingeräumt. Die in der Rechtsprechung des Bundesverwaltungsgerichts entwickelten Grundsätze zur naturschutzfachlichen Einschätzungsprärogative der Planfeststellungsbehörde im Planfeststellungsverfahren (…) gelten auch in Genehmigungsverfahren. Dabei bezieht sich die behördliche </a:t>
            </a:r>
            <a:r>
              <a:rPr lang="de-DE" sz="1600" dirty="0">
                <a:latin typeface="+mn-lt"/>
              </a:rPr>
              <a:t>E</a:t>
            </a:r>
            <a:r>
              <a:rPr lang="de-DE" sz="1600" dirty="0" smtClean="0">
                <a:latin typeface="+mn-lt"/>
              </a:rPr>
              <a:t>inschätzungsprärogative sowohl auf die Erfassung des Bestands der geschützten Arten als auch auf die Bewertung der Gefahren, denen die Exemplare der geschützten Arten bei Realisierung des zur Genehmigung anstehenden Vorhabens ausgesetzt sein würden. …</a:t>
            </a:r>
          </a:p>
          <a:p>
            <a:pPr algn="just"/>
            <a:endParaRPr lang="de-DE" sz="1600" dirty="0" smtClean="0">
              <a:latin typeface="+mn-lt"/>
            </a:endParaRPr>
          </a:p>
          <a:p>
            <a:pPr algn="just"/>
            <a:r>
              <a:rPr lang="de-DE" sz="1600" dirty="0" smtClean="0">
                <a:latin typeface="+mn-lt"/>
              </a:rPr>
              <a:t>Die Überprüfung behördlicher Einschätzungsprärogativen ist wirksamer gerichtlicher Rechtschutz, nämlich bezogen auf die Einhaltung der rechtlichen Grenzen des behördlichen Einschätzungsspielraums, und genügt damit den verfassungsrechtlichen Erfordernissen (…). …“</a:t>
            </a:r>
            <a:endParaRPr lang="de-DE" sz="1600" dirty="0">
              <a:latin typeface="+mn-lt"/>
            </a:endParaRPr>
          </a:p>
        </p:txBody>
      </p:sp>
    </p:spTree>
    <p:extLst>
      <p:ext uri="{BB962C8B-B14F-4D97-AF65-F5344CB8AC3E}">
        <p14:creationId xmlns:p14="http://schemas.microsoft.com/office/powerpoint/2010/main" val="396357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57200" y="374166"/>
            <a:ext cx="8229600" cy="810090"/>
          </a:xfrm>
        </p:spPr>
        <p:txBody>
          <a:bodyPr>
            <a:normAutofit/>
          </a:bodyPr>
          <a:lstStyle/>
          <a:p>
            <a:r>
              <a:rPr lang="de-DE" sz="2400" dirty="0" smtClean="0"/>
              <a:t>Vier zentrale Aussagen</a:t>
            </a:r>
            <a:endParaRPr lang="de-DE" sz="10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a:t>
            </a:r>
            <a:r>
              <a:rPr lang="de-DE" sz="1200" dirty="0">
                <a:latin typeface="+mn-lt"/>
              </a:rPr>
              <a:t>2</a:t>
            </a:r>
            <a:r>
              <a:rPr lang="de-DE" sz="1200" dirty="0" smtClean="0">
                <a:latin typeface="+mn-lt"/>
              </a:rPr>
              <a:t>                                                                                            edmund.brandt@web.de</a:t>
            </a:r>
            <a:endParaRPr lang="de-DE" sz="1200" dirty="0">
              <a:latin typeface="+mn-lt"/>
            </a:endParaRPr>
          </a:p>
        </p:txBody>
      </p:sp>
      <p:sp>
        <p:nvSpPr>
          <p:cNvPr id="2" name="Textfeld 1"/>
          <p:cNvSpPr txBox="1"/>
          <p:nvPr/>
        </p:nvSpPr>
        <p:spPr>
          <a:xfrm>
            <a:off x="1168844" y="1723085"/>
            <a:ext cx="6300700" cy="646331"/>
          </a:xfrm>
          <a:prstGeom prst="rect">
            <a:avLst/>
          </a:prstGeom>
          <a:noFill/>
        </p:spPr>
        <p:txBody>
          <a:bodyPr wrap="square" rtlCol="0">
            <a:spAutoFit/>
          </a:bodyPr>
          <a:lstStyle/>
          <a:p>
            <a:r>
              <a:rPr lang="de-DE" dirty="0" smtClean="0">
                <a:latin typeface="+mn-lt"/>
              </a:rPr>
              <a:t>1. 	Im Zusammenhang mit dem artenschutzrechtlichen 	Tötungsverbot gibt es die Rechtsfigur NEP.</a:t>
            </a:r>
            <a:endParaRPr lang="de-DE" dirty="0">
              <a:latin typeface="+mn-lt"/>
            </a:endParaRPr>
          </a:p>
        </p:txBody>
      </p:sp>
      <p:sp>
        <p:nvSpPr>
          <p:cNvPr id="10" name="Textfeld 9"/>
          <p:cNvSpPr txBox="1"/>
          <p:nvPr/>
        </p:nvSpPr>
        <p:spPr>
          <a:xfrm>
            <a:off x="1168844" y="2647419"/>
            <a:ext cx="6300700" cy="923330"/>
          </a:xfrm>
          <a:prstGeom prst="rect">
            <a:avLst/>
          </a:prstGeom>
          <a:noFill/>
        </p:spPr>
        <p:txBody>
          <a:bodyPr wrap="square" rtlCol="0">
            <a:spAutoFit/>
          </a:bodyPr>
          <a:lstStyle/>
          <a:p>
            <a:r>
              <a:rPr lang="de-DE" dirty="0" smtClean="0">
                <a:latin typeface="+mn-lt"/>
              </a:rPr>
              <a:t>2. 	Ausweitung der dazu im Rahmen von 	Planfeststellungsverfahren entwickelten Grundsätze auf 	Genehmigungsverfahren</a:t>
            </a:r>
            <a:endParaRPr lang="de-DE" dirty="0">
              <a:latin typeface="+mn-lt"/>
            </a:endParaRPr>
          </a:p>
        </p:txBody>
      </p:sp>
      <p:sp>
        <p:nvSpPr>
          <p:cNvPr id="11" name="Textfeld 10"/>
          <p:cNvSpPr txBox="1"/>
          <p:nvPr/>
        </p:nvSpPr>
        <p:spPr>
          <a:xfrm>
            <a:off x="1171383" y="3848752"/>
            <a:ext cx="6733526" cy="369332"/>
          </a:xfrm>
          <a:prstGeom prst="rect">
            <a:avLst/>
          </a:prstGeom>
          <a:noFill/>
        </p:spPr>
        <p:txBody>
          <a:bodyPr wrap="square" rtlCol="0">
            <a:spAutoFit/>
          </a:bodyPr>
          <a:lstStyle/>
          <a:p>
            <a:r>
              <a:rPr lang="de-DE" dirty="0" smtClean="0">
                <a:latin typeface="+mn-lt"/>
              </a:rPr>
              <a:t>3. 	Erstreckung der NEP </a:t>
            </a:r>
            <a:r>
              <a:rPr lang="de-DE" u="sng" dirty="0" smtClean="0">
                <a:latin typeface="+mn-lt"/>
              </a:rPr>
              <a:t>auch</a:t>
            </a:r>
            <a:r>
              <a:rPr lang="de-DE" dirty="0" smtClean="0">
                <a:latin typeface="+mn-lt"/>
              </a:rPr>
              <a:t> auf die Sachverhaltsermittlung</a:t>
            </a:r>
            <a:endParaRPr lang="de-DE" dirty="0">
              <a:latin typeface="+mn-lt"/>
            </a:endParaRPr>
          </a:p>
        </p:txBody>
      </p:sp>
      <p:sp>
        <p:nvSpPr>
          <p:cNvPr id="12" name="Textfeld 11"/>
          <p:cNvSpPr txBox="1"/>
          <p:nvPr/>
        </p:nvSpPr>
        <p:spPr>
          <a:xfrm>
            <a:off x="1169920" y="4496087"/>
            <a:ext cx="6300700" cy="923330"/>
          </a:xfrm>
          <a:prstGeom prst="rect">
            <a:avLst/>
          </a:prstGeom>
          <a:noFill/>
        </p:spPr>
        <p:txBody>
          <a:bodyPr wrap="square" rtlCol="0">
            <a:spAutoFit/>
          </a:bodyPr>
          <a:lstStyle/>
          <a:p>
            <a:r>
              <a:rPr lang="de-DE" dirty="0" smtClean="0">
                <a:latin typeface="+mn-lt"/>
              </a:rPr>
              <a:t>4. 	Die mit der NEP verbundene Rücknahme der 	gerichtlichen Kontrolldichte ist mit Art. 19 IV GG 	vereinbar.</a:t>
            </a:r>
            <a:endParaRPr lang="de-DE" dirty="0">
              <a:latin typeface="+mn-lt"/>
            </a:endParaRPr>
          </a:p>
        </p:txBody>
      </p:sp>
    </p:spTree>
    <p:extLst>
      <p:ext uri="{BB962C8B-B14F-4D97-AF65-F5344CB8AC3E}">
        <p14:creationId xmlns:p14="http://schemas.microsoft.com/office/powerpoint/2010/main" val="259614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57200" y="374166"/>
            <a:ext cx="8229600" cy="810090"/>
          </a:xfrm>
        </p:spPr>
        <p:txBody>
          <a:bodyPr>
            <a:normAutofit/>
          </a:bodyPr>
          <a:lstStyle/>
          <a:p>
            <a:r>
              <a:rPr lang="de-DE" sz="2400" dirty="0" smtClean="0"/>
              <a:t>Gliederung</a:t>
            </a:r>
            <a:endParaRPr lang="de-DE" sz="10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a:t>
            </a:r>
            <a:r>
              <a:rPr lang="de-DE" sz="1200" dirty="0">
                <a:latin typeface="+mn-lt"/>
              </a:rPr>
              <a:t>3</a:t>
            </a:r>
            <a:r>
              <a:rPr lang="de-DE" sz="1200" dirty="0" smtClean="0">
                <a:latin typeface="+mn-lt"/>
              </a:rPr>
              <a:t>                                                                                            edmund.brandt@web.de</a:t>
            </a:r>
            <a:endParaRPr lang="de-DE" sz="1200" dirty="0">
              <a:latin typeface="+mn-lt"/>
            </a:endParaRPr>
          </a:p>
        </p:txBody>
      </p:sp>
      <p:sp>
        <p:nvSpPr>
          <p:cNvPr id="2" name="Textfeld 1"/>
          <p:cNvSpPr txBox="1"/>
          <p:nvPr/>
        </p:nvSpPr>
        <p:spPr>
          <a:xfrm>
            <a:off x="1981054" y="1673805"/>
            <a:ext cx="5535615" cy="3754874"/>
          </a:xfrm>
          <a:prstGeom prst="rect">
            <a:avLst/>
          </a:prstGeom>
          <a:noFill/>
        </p:spPr>
        <p:txBody>
          <a:bodyPr wrap="square" rtlCol="0">
            <a:spAutoFit/>
          </a:bodyPr>
          <a:lstStyle/>
          <a:p>
            <a:r>
              <a:rPr lang="de-DE" dirty="0" smtClean="0">
                <a:latin typeface="+mn-lt"/>
              </a:rPr>
              <a:t>Einleitung</a:t>
            </a:r>
          </a:p>
          <a:p>
            <a:endParaRPr lang="de-DE" sz="600" dirty="0" smtClean="0">
              <a:latin typeface="+mn-lt"/>
            </a:endParaRPr>
          </a:p>
          <a:p>
            <a:r>
              <a:rPr lang="de-DE" dirty="0" smtClean="0">
                <a:latin typeface="+mn-lt"/>
              </a:rPr>
              <a:t>I   Zur NEP in der neueren Rechtsprechung des   </a:t>
            </a:r>
          </a:p>
          <a:p>
            <a:r>
              <a:rPr lang="de-DE" dirty="0">
                <a:latin typeface="+mn-lt"/>
              </a:rPr>
              <a:t> </a:t>
            </a:r>
            <a:r>
              <a:rPr lang="de-DE" dirty="0" smtClean="0">
                <a:latin typeface="+mn-lt"/>
              </a:rPr>
              <a:t>   Bundesverwaltungsgerichts</a:t>
            </a:r>
          </a:p>
          <a:p>
            <a:pPr marL="742950" lvl="1" indent="-285750">
              <a:buFont typeface="Symbol" panose="05050102010706020507" pitchFamily="18" charset="2"/>
              <a:buChar char="-"/>
            </a:pPr>
            <a:r>
              <a:rPr lang="de-DE" dirty="0" smtClean="0">
                <a:latin typeface="+mn-lt"/>
              </a:rPr>
              <a:t>Begriffliche Klärungen</a:t>
            </a:r>
          </a:p>
          <a:p>
            <a:pPr marL="742950" lvl="1" indent="-285750">
              <a:buFont typeface="Symbol" panose="05050102010706020507" pitchFamily="18" charset="2"/>
              <a:buChar char="-"/>
            </a:pPr>
            <a:r>
              <a:rPr lang="de-DE" dirty="0" smtClean="0">
                <a:latin typeface="+mn-lt"/>
              </a:rPr>
              <a:t>Chronologie/Entwicklung der Rechtsprechung</a:t>
            </a:r>
          </a:p>
          <a:p>
            <a:pPr marL="742950" lvl="1" indent="-285750">
              <a:buFont typeface="Symbol" panose="05050102010706020507" pitchFamily="18" charset="2"/>
              <a:buChar char="-"/>
            </a:pPr>
            <a:r>
              <a:rPr lang="de-DE" dirty="0" smtClean="0">
                <a:latin typeface="+mn-lt"/>
              </a:rPr>
              <a:t>Begründungselemente</a:t>
            </a:r>
          </a:p>
          <a:p>
            <a:pPr marL="742950" lvl="1" indent="-285750">
              <a:buFont typeface="Symbol" panose="05050102010706020507" pitchFamily="18" charset="2"/>
              <a:buChar char="-"/>
            </a:pPr>
            <a:r>
              <a:rPr lang="de-DE" dirty="0" smtClean="0">
                <a:latin typeface="+mn-lt"/>
              </a:rPr>
              <a:t>Normative Anknüpfungspunkte</a:t>
            </a:r>
          </a:p>
          <a:p>
            <a:pPr lvl="1"/>
            <a:endParaRPr lang="de-DE" sz="500" dirty="0" smtClean="0">
              <a:latin typeface="+mn-lt"/>
            </a:endParaRPr>
          </a:p>
          <a:p>
            <a:r>
              <a:rPr lang="de-DE" dirty="0" smtClean="0">
                <a:latin typeface="+mn-lt"/>
              </a:rPr>
              <a:t>II   Stellungnahme</a:t>
            </a:r>
          </a:p>
          <a:p>
            <a:pPr marL="742950" lvl="1" indent="-285750">
              <a:buFont typeface="Symbol" panose="05050102010706020507" pitchFamily="18" charset="2"/>
              <a:buChar char="-"/>
            </a:pPr>
            <a:r>
              <a:rPr lang="de-DE" dirty="0" smtClean="0">
                <a:latin typeface="+mn-lt"/>
              </a:rPr>
              <a:t>Dimensionen</a:t>
            </a:r>
          </a:p>
          <a:p>
            <a:pPr marL="742950" lvl="1" indent="-285750">
              <a:buFont typeface="Symbol" panose="05050102010706020507" pitchFamily="18" charset="2"/>
              <a:buChar char="-"/>
            </a:pPr>
            <a:r>
              <a:rPr lang="de-DE" dirty="0" smtClean="0">
                <a:latin typeface="+mn-lt"/>
              </a:rPr>
              <a:t>Naturschutzrechtliche Aspekte</a:t>
            </a:r>
          </a:p>
          <a:p>
            <a:pPr marL="742950" lvl="1" indent="-285750">
              <a:buFont typeface="Symbol" panose="05050102010706020507" pitchFamily="18" charset="2"/>
              <a:buChar char="-"/>
            </a:pPr>
            <a:r>
              <a:rPr lang="de-DE" dirty="0" smtClean="0">
                <a:latin typeface="+mn-lt"/>
              </a:rPr>
              <a:t>Verfassungsrechtliche Aspekte</a:t>
            </a:r>
          </a:p>
          <a:p>
            <a:pPr lvl="1"/>
            <a:endParaRPr lang="de-DE" sz="500" dirty="0" smtClean="0">
              <a:latin typeface="+mn-lt"/>
            </a:endParaRPr>
          </a:p>
          <a:p>
            <a:r>
              <a:rPr lang="de-DE" dirty="0" smtClean="0">
                <a:latin typeface="+mn-lt"/>
              </a:rPr>
              <a:t>Ausblick</a:t>
            </a:r>
            <a:endParaRPr lang="de-DE" dirty="0">
              <a:latin typeface="+mn-lt"/>
            </a:endParaRPr>
          </a:p>
        </p:txBody>
      </p:sp>
    </p:spTree>
    <p:extLst>
      <p:ext uri="{BB962C8B-B14F-4D97-AF65-F5344CB8AC3E}">
        <p14:creationId xmlns:p14="http://schemas.microsoft.com/office/powerpoint/2010/main" val="994104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57200" y="374166"/>
            <a:ext cx="8229600" cy="810090"/>
          </a:xfrm>
        </p:spPr>
        <p:txBody>
          <a:bodyPr>
            <a:normAutofit/>
          </a:bodyPr>
          <a:lstStyle/>
          <a:p>
            <a:r>
              <a:rPr lang="de-DE" sz="2400" dirty="0" smtClean="0"/>
              <a:t>NEP – Begriffliche Klärungen</a:t>
            </a:r>
            <a:endParaRPr lang="de-DE" sz="10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a:t>
            </a:r>
            <a:r>
              <a:rPr lang="de-DE" sz="1200" dirty="0">
                <a:latin typeface="+mn-lt"/>
              </a:rPr>
              <a:t>4</a:t>
            </a:r>
            <a:r>
              <a:rPr lang="de-DE" sz="1200" dirty="0" smtClean="0">
                <a:latin typeface="+mn-lt"/>
              </a:rPr>
              <a:t>                                                                                            edmund.brandt@web.de</a:t>
            </a:r>
            <a:endParaRPr lang="de-DE" sz="1200" dirty="0">
              <a:latin typeface="+mn-lt"/>
            </a:endParaRPr>
          </a:p>
        </p:txBody>
      </p:sp>
      <p:sp>
        <p:nvSpPr>
          <p:cNvPr id="2" name="Textfeld 1"/>
          <p:cNvSpPr txBox="1"/>
          <p:nvPr/>
        </p:nvSpPr>
        <p:spPr>
          <a:xfrm>
            <a:off x="1084112" y="1990744"/>
            <a:ext cx="6840760" cy="707886"/>
          </a:xfrm>
          <a:prstGeom prst="rect">
            <a:avLst/>
          </a:prstGeom>
          <a:noFill/>
        </p:spPr>
        <p:txBody>
          <a:bodyPr wrap="square" rtlCol="0">
            <a:spAutoFit/>
          </a:bodyPr>
          <a:lstStyle/>
          <a:p>
            <a:pPr algn="ctr"/>
            <a:r>
              <a:rPr lang="de-DE" sz="2000" dirty="0" smtClean="0">
                <a:latin typeface="+mn-lt"/>
              </a:rPr>
              <a:t>Letztendscheidungsrecht der Exekutive hinsichtlich der Rechtsvoraussetzungen und der Rechtsfolgen</a:t>
            </a:r>
            <a:endParaRPr lang="de-DE" sz="2000" dirty="0">
              <a:latin typeface="+mn-lt"/>
            </a:endParaRPr>
          </a:p>
        </p:txBody>
      </p:sp>
      <p:sp>
        <p:nvSpPr>
          <p:cNvPr id="10" name="Textfeld 9"/>
          <p:cNvSpPr txBox="1"/>
          <p:nvPr/>
        </p:nvSpPr>
        <p:spPr>
          <a:xfrm>
            <a:off x="1888924" y="3505118"/>
            <a:ext cx="2683076" cy="1077218"/>
          </a:xfrm>
          <a:prstGeom prst="rect">
            <a:avLst/>
          </a:prstGeom>
          <a:noFill/>
        </p:spPr>
        <p:txBody>
          <a:bodyPr wrap="square" rtlCol="0">
            <a:spAutoFit/>
          </a:bodyPr>
          <a:lstStyle/>
          <a:p>
            <a:r>
              <a:rPr lang="de-DE" sz="1600" dirty="0" smtClean="0">
                <a:latin typeface="+mn-lt"/>
              </a:rPr>
              <a:t>Hier:</a:t>
            </a:r>
          </a:p>
          <a:p>
            <a:r>
              <a:rPr lang="de-DE" sz="1600" dirty="0" smtClean="0">
                <a:latin typeface="+mn-lt"/>
              </a:rPr>
              <a:t>Bestehen oder Nichtbestehen eines „signifikant“ erhöhten Risikos</a:t>
            </a:r>
            <a:endParaRPr lang="de-DE" sz="1600" dirty="0">
              <a:latin typeface="+mn-lt"/>
            </a:endParaRPr>
          </a:p>
        </p:txBody>
      </p:sp>
      <p:sp>
        <p:nvSpPr>
          <p:cNvPr id="13" name="Textfeld 12"/>
          <p:cNvSpPr txBox="1"/>
          <p:nvPr/>
        </p:nvSpPr>
        <p:spPr>
          <a:xfrm>
            <a:off x="5225495" y="3508974"/>
            <a:ext cx="2714191" cy="830997"/>
          </a:xfrm>
          <a:prstGeom prst="rect">
            <a:avLst/>
          </a:prstGeom>
          <a:noFill/>
        </p:spPr>
        <p:txBody>
          <a:bodyPr wrap="square" rtlCol="0">
            <a:spAutoFit/>
          </a:bodyPr>
          <a:lstStyle/>
          <a:p>
            <a:r>
              <a:rPr lang="de-DE" sz="1600" dirty="0" smtClean="0">
                <a:latin typeface="+mn-lt"/>
              </a:rPr>
              <a:t>Hier:</a:t>
            </a:r>
          </a:p>
          <a:p>
            <a:r>
              <a:rPr lang="de-DE" sz="1600" dirty="0" smtClean="0">
                <a:latin typeface="+mn-lt"/>
              </a:rPr>
              <a:t>Entgegenstehen öffentlich-rechtlicher Vorschriften</a:t>
            </a:r>
            <a:endParaRPr lang="de-DE" sz="1600" dirty="0">
              <a:latin typeface="+mn-lt"/>
            </a:endParaRPr>
          </a:p>
        </p:txBody>
      </p:sp>
      <p:sp>
        <p:nvSpPr>
          <p:cNvPr id="14" name="Pfeil nach rechts 13"/>
          <p:cNvSpPr/>
          <p:nvPr/>
        </p:nvSpPr>
        <p:spPr>
          <a:xfrm rot="5400000">
            <a:off x="2674043" y="3152825"/>
            <a:ext cx="540060" cy="16452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5" name="Pfeil nach rechts 14"/>
          <p:cNvSpPr/>
          <p:nvPr/>
        </p:nvSpPr>
        <p:spPr>
          <a:xfrm rot="5400000">
            <a:off x="5779388" y="3153987"/>
            <a:ext cx="540060" cy="16452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110454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57200" y="632522"/>
            <a:ext cx="8229600" cy="810090"/>
          </a:xfrm>
        </p:spPr>
        <p:txBody>
          <a:bodyPr>
            <a:normAutofit fontScale="90000"/>
          </a:bodyPr>
          <a:lstStyle/>
          <a:p>
            <a:r>
              <a:rPr lang="de-DE" sz="2400" dirty="0" smtClean="0"/>
              <a:t>Mittlerweile ständige Rechtsprechung </a:t>
            </a:r>
            <a:br>
              <a:rPr lang="de-DE" sz="2400" dirty="0" smtClean="0"/>
            </a:br>
            <a:r>
              <a:rPr lang="de-DE" sz="2000" dirty="0" smtClean="0"/>
              <a:t>(des Bundesverwaltungsgerichts und ihm im wesentlichen folgend auch der Oberverwaltungsgerichte)</a:t>
            </a:r>
            <a:endParaRPr lang="de-DE" sz="8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a:t>
            </a:r>
            <a:r>
              <a:rPr lang="de-DE" sz="1200" dirty="0">
                <a:latin typeface="+mn-lt"/>
              </a:rPr>
              <a:t>5</a:t>
            </a:r>
            <a:r>
              <a:rPr lang="de-DE" sz="1200" dirty="0" smtClean="0">
                <a:latin typeface="+mn-lt"/>
              </a:rPr>
              <a:t>                                                                                            edmund.brandt@web.de</a:t>
            </a:r>
            <a:endParaRPr lang="de-DE" sz="1200" dirty="0">
              <a:latin typeface="+mn-lt"/>
            </a:endParaRPr>
          </a:p>
        </p:txBody>
      </p:sp>
      <p:sp>
        <p:nvSpPr>
          <p:cNvPr id="2" name="Textfeld 1"/>
          <p:cNvSpPr txBox="1"/>
          <p:nvPr/>
        </p:nvSpPr>
        <p:spPr>
          <a:xfrm>
            <a:off x="926595" y="1755815"/>
            <a:ext cx="6300700" cy="1292662"/>
          </a:xfrm>
          <a:prstGeom prst="rect">
            <a:avLst/>
          </a:prstGeom>
          <a:noFill/>
        </p:spPr>
        <p:txBody>
          <a:bodyPr wrap="square" rtlCol="0">
            <a:spAutoFit/>
          </a:bodyPr>
          <a:lstStyle/>
          <a:p>
            <a:r>
              <a:rPr lang="de-DE" dirty="0" smtClean="0">
                <a:latin typeface="+mn-lt"/>
              </a:rPr>
              <a:t>Erste Entscheidungen – 2008, 2009, 2010 – NEP noch begrenzt</a:t>
            </a:r>
          </a:p>
          <a:p>
            <a:endParaRPr lang="de-DE" sz="700" dirty="0">
              <a:latin typeface="+mn-lt"/>
              <a:sym typeface="Wingdings" panose="05000000000000000000" pitchFamily="2" charset="2"/>
            </a:endParaRPr>
          </a:p>
          <a:p>
            <a:endParaRPr lang="de-DE" sz="700" dirty="0" smtClean="0">
              <a:latin typeface="+mn-lt"/>
              <a:sym typeface="Wingdings" panose="05000000000000000000" pitchFamily="2" charset="2"/>
            </a:endParaRPr>
          </a:p>
          <a:p>
            <a:endParaRPr lang="de-DE" sz="700" dirty="0">
              <a:latin typeface="+mn-lt"/>
              <a:sym typeface="Wingdings" panose="05000000000000000000" pitchFamily="2" charset="2"/>
            </a:endParaRPr>
          </a:p>
          <a:p>
            <a:endParaRPr lang="de-DE" sz="700" dirty="0" smtClean="0">
              <a:latin typeface="+mn-lt"/>
              <a:sym typeface="Wingdings" panose="05000000000000000000" pitchFamily="2" charset="2"/>
            </a:endParaRPr>
          </a:p>
          <a:p>
            <a:endParaRPr lang="de-DE" sz="700" dirty="0">
              <a:latin typeface="+mn-lt"/>
              <a:sym typeface="Wingdings" panose="05000000000000000000" pitchFamily="2" charset="2"/>
            </a:endParaRPr>
          </a:p>
          <a:p>
            <a:r>
              <a:rPr lang="de-DE" dirty="0" smtClean="0">
                <a:latin typeface="+mn-lt"/>
                <a:sym typeface="Wingdings" panose="05000000000000000000" pitchFamily="2" charset="2"/>
              </a:rPr>
              <a:t>   und</a:t>
            </a:r>
          </a:p>
          <a:p>
            <a:endParaRPr lang="de-DE" sz="700" dirty="0" smtClean="0">
              <a:latin typeface="+mn-lt"/>
              <a:sym typeface="Wingdings" panose="05000000000000000000" pitchFamily="2" charset="2"/>
            </a:endParaRPr>
          </a:p>
        </p:txBody>
      </p:sp>
      <p:sp>
        <p:nvSpPr>
          <p:cNvPr id="11" name="Textfeld 10"/>
          <p:cNvSpPr txBox="1"/>
          <p:nvPr/>
        </p:nvSpPr>
        <p:spPr>
          <a:xfrm>
            <a:off x="953507" y="3814729"/>
            <a:ext cx="6733526" cy="1184940"/>
          </a:xfrm>
          <a:prstGeom prst="rect">
            <a:avLst/>
          </a:prstGeom>
          <a:noFill/>
        </p:spPr>
        <p:txBody>
          <a:bodyPr wrap="square" rtlCol="0">
            <a:spAutoFit/>
          </a:bodyPr>
          <a:lstStyle/>
          <a:p>
            <a:r>
              <a:rPr lang="de-DE" dirty="0" smtClean="0">
                <a:latin typeface="+mn-lt"/>
              </a:rPr>
              <a:t>Mit Entscheidung vom 27.06.2013</a:t>
            </a:r>
          </a:p>
          <a:p>
            <a:endParaRPr lang="de-DE" sz="700" dirty="0" smtClean="0">
              <a:latin typeface="+mn-lt"/>
            </a:endParaRPr>
          </a:p>
          <a:p>
            <a:endParaRPr lang="de-DE" sz="700" dirty="0" smtClean="0">
              <a:latin typeface="+mn-lt"/>
            </a:endParaRPr>
          </a:p>
          <a:p>
            <a:endParaRPr lang="de-DE" sz="700" dirty="0" smtClean="0">
              <a:latin typeface="+mn-lt"/>
            </a:endParaRPr>
          </a:p>
          <a:p>
            <a:endParaRPr lang="de-DE" sz="700" dirty="0">
              <a:latin typeface="+mn-lt"/>
            </a:endParaRPr>
          </a:p>
          <a:p>
            <a:endParaRPr lang="de-DE" sz="700" dirty="0">
              <a:latin typeface="+mn-lt"/>
            </a:endParaRPr>
          </a:p>
          <a:p>
            <a:r>
              <a:rPr lang="de-DE" dirty="0" smtClean="0">
                <a:latin typeface="+mn-lt"/>
              </a:rPr>
              <a:t>   und</a:t>
            </a:r>
          </a:p>
        </p:txBody>
      </p:sp>
      <p:sp>
        <p:nvSpPr>
          <p:cNvPr id="12" name="Textfeld 11"/>
          <p:cNvSpPr txBox="1"/>
          <p:nvPr/>
        </p:nvSpPr>
        <p:spPr>
          <a:xfrm>
            <a:off x="926595" y="5511391"/>
            <a:ext cx="6300700" cy="369332"/>
          </a:xfrm>
          <a:prstGeom prst="rect">
            <a:avLst/>
          </a:prstGeom>
          <a:noFill/>
        </p:spPr>
        <p:txBody>
          <a:bodyPr wrap="square" rtlCol="0">
            <a:spAutoFit/>
          </a:bodyPr>
          <a:lstStyle/>
          <a:p>
            <a:r>
              <a:rPr lang="de-DE" dirty="0" smtClean="0">
                <a:latin typeface="+mn-lt"/>
              </a:rPr>
              <a:t>(Mutmaßliche) Bestätigung durch Entscheidung vom 27.11.2013</a:t>
            </a:r>
            <a:endParaRPr lang="de-DE" dirty="0">
              <a:latin typeface="+mn-lt"/>
            </a:endParaRPr>
          </a:p>
        </p:txBody>
      </p:sp>
      <p:sp>
        <p:nvSpPr>
          <p:cNvPr id="6" name="Textfeld 5"/>
          <p:cNvSpPr txBox="1"/>
          <p:nvPr/>
        </p:nvSpPr>
        <p:spPr>
          <a:xfrm>
            <a:off x="1734463" y="2933936"/>
            <a:ext cx="6570730" cy="861774"/>
          </a:xfrm>
          <a:prstGeom prst="rect">
            <a:avLst/>
          </a:prstGeom>
          <a:noFill/>
        </p:spPr>
        <p:txBody>
          <a:bodyPr wrap="square" rtlCol="0">
            <a:spAutoFit/>
          </a:bodyPr>
          <a:lstStyle/>
          <a:p>
            <a:r>
              <a:rPr lang="de-DE" sz="1600" dirty="0">
                <a:latin typeface="+mn-lt"/>
                <a:sym typeface="Wingdings" panose="05000000000000000000" pitchFamily="2" charset="2"/>
              </a:rPr>
              <a:t>auf Bewertung der Gefahren, denen die geschützten Arten bei Realisierung des Vorhabens ausgesetzt sein würden</a:t>
            </a:r>
            <a:endParaRPr lang="de-DE" sz="1600" dirty="0">
              <a:latin typeface="+mn-lt"/>
            </a:endParaRPr>
          </a:p>
          <a:p>
            <a:endParaRPr lang="de-DE" dirty="0"/>
          </a:p>
        </p:txBody>
      </p:sp>
      <p:sp>
        <p:nvSpPr>
          <p:cNvPr id="7" name="Textfeld 6"/>
          <p:cNvSpPr txBox="1"/>
          <p:nvPr/>
        </p:nvSpPr>
        <p:spPr>
          <a:xfrm>
            <a:off x="1734465" y="2201175"/>
            <a:ext cx="5403758" cy="338554"/>
          </a:xfrm>
          <a:prstGeom prst="rect">
            <a:avLst/>
          </a:prstGeom>
          <a:noFill/>
        </p:spPr>
        <p:txBody>
          <a:bodyPr wrap="square" rtlCol="0">
            <a:spAutoFit/>
          </a:bodyPr>
          <a:lstStyle/>
          <a:p>
            <a:r>
              <a:rPr lang="de-DE" sz="1600" dirty="0">
                <a:latin typeface="+mn-lt"/>
              </a:rPr>
              <a:t>a</a:t>
            </a:r>
            <a:r>
              <a:rPr lang="de-DE" sz="1600" dirty="0" smtClean="0">
                <a:latin typeface="+mn-lt"/>
              </a:rPr>
              <a:t>uf Planfeststellungsverfahren</a:t>
            </a:r>
            <a:endParaRPr lang="de-DE" sz="1600" dirty="0">
              <a:latin typeface="+mn-lt"/>
            </a:endParaRPr>
          </a:p>
        </p:txBody>
      </p:sp>
      <p:sp>
        <p:nvSpPr>
          <p:cNvPr id="13" name="Textfeld 12"/>
          <p:cNvSpPr txBox="1"/>
          <p:nvPr/>
        </p:nvSpPr>
        <p:spPr>
          <a:xfrm>
            <a:off x="1734881" y="4275822"/>
            <a:ext cx="6618894" cy="338554"/>
          </a:xfrm>
          <a:prstGeom prst="rect">
            <a:avLst/>
          </a:prstGeom>
          <a:noFill/>
        </p:spPr>
        <p:txBody>
          <a:bodyPr wrap="square" rtlCol="0">
            <a:spAutoFit/>
          </a:bodyPr>
          <a:lstStyle/>
          <a:p>
            <a:r>
              <a:rPr lang="de-DE" sz="1600" dirty="0" smtClean="0">
                <a:latin typeface="+mn-lt"/>
              </a:rPr>
              <a:t>Ausdehnung auf Genehmigungsverfahren („… gelten auch…“)</a:t>
            </a:r>
            <a:endParaRPr lang="de-DE" sz="1600" dirty="0">
              <a:latin typeface="+mn-lt"/>
            </a:endParaRPr>
          </a:p>
        </p:txBody>
      </p:sp>
      <p:sp>
        <p:nvSpPr>
          <p:cNvPr id="14" name="Textfeld 13"/>
          <p:cNvSpPr txBox="1"/>
          <p:nvPr/>
        </p:nvSpPr>
        <p:spPr>
          <a:xfrm>
            <a:off x="1734464" y="4954017"/>
            <a:ext cx="6798913" cy="338554"/>
          </a:xfrm>
          <a:prstGeom prst="rect">
            <a:avLst/>
          </a:prstGeom>
          <a:noFill/>
        </p:spPr>
        <p:txBody>
          <a:bodyPr wrap="square" rtlCol="0">
            <a:spAutoFit/>
          </a:bodyPr>
          <a:lstStyle/>
          <a:p>
            <a:r>
              <a:rPr lang="de-DE" sz="1600" dirty="0" smtClean="0">
                <a:latin typeface="+mn-lt"/>
              </a:rPr>
              <a:t>auf die Sachverhaltsermittlung („…sowohl auf die Erfassung des Bestands…“)</a:t>
            </a:r>
            <a:endParaRPr lang="de-DE" sz="1600" dirty="0">
              <a:latin typeface="+mn-lt"/>
            </a:endParaRPr>
          </a:p>
        </p:txBody>
      </p:sp>
      <p:sp>
        <p:nvSpPr>
          <p:cNvPr id="8" name="Pfeil nach rechts 7"/>
          <p:cNvSpPr/>
          <p:nvPr/>
        </p:nvSpPr>
        <p:spPr>
          <a:xfrm>
            <a:off x="1419429" y="2285813"/>
            <a:ext cx="315035" cy="169277"/>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5" name="Pfeil nach rechts 14"/>
          <p:cNvSpPr/>
          <p:nvPr/>
        </p:nvSpPr>
        <p:spPr>
          <a:xfrm>
            <a:off x="1419428" y="5018686"/>
            <a:ext cx="315035" cy="169277"/>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6" name="Pfeil nach rechts 15"/>
          <p:cNvSpPr/>
          <p:nvPr/>
        </p:nvSpPr>
        <p:spPr>
          <a:xfrm>
            <a:off x="1419427" y="3016143"/>
            <a:ext cx="315035" cy="169277"/>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7" name="Pfeil nach rechts 16"/>
          <p:cNvSpPr/>
          <p:nvPr/>
        </p:nvSpPr>
        <p:spPr>
          <a:xfrm>
            <a:off x="1419431" y="4360460"/>
            <a:ext cx="315035" cy="169277"/>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94010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6" grpId="0"/>
      <p:bldP spid="7" grpId="0"/>
      <p:bldP spid="13" grpId="0"/>
      <p:bldP spid="14" grpId="0"/>
      <p:bldP spid="8" grpId="0" animBg="1"/>
      <p:bldP spid="15" grpId="0" animBg="1"/>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389692" y="556183"/>
            <a:ext cx="8229600" cy="810090"/>
          </a:xfrm>
        </p:spPr>
        <p:txBody>
          <a:bodyPr>
            <a:normAutofit fontScale="90000"/>
          </a:bodyPr>
          <a:lstStyle/>
          <a:p>
            <a:r>
              <a:rPr lang="de-DE" sz="2400" dirty="0" smtClean="0"/>
              <a:t>Begründungselemente</a:t>
            </a:r>
            <a:br>
              <a:rPr lang="de-DE" sz="2400" dirty="0" smtClean="0"/>
            </a:br>
            <a:r>
              <a:rPr lang="de-DE" sz="2000" dirty="0" smtClean="0"/>
              <a:t>für die Zubilligung einer NEP in der Rechtsprechung des Bundesverwaltungsgerichts</a:t>
            </a:r>
            <a:endParaRPr lang="de-DE" sz="10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a:t>
            </a:r>
            <a:r>
              <a:rPr lang="de-DE" sz="1200" dirty="0">
                <a:latin typeface="+mn-lt"/>
              </a:rPr>
              <a:t>6</a:t>
            </a:r>
            <a:r>
              <a:rPr lang="de-DE" sz="1200" dirty="0" smtClean="0">
                <a:latin typeface="+mn-lt"/>
              </a:rPr>
              <a:t>                                                                                            edmund.brandt@web.de</a:t>
            </a:r>
            <a:endParaRPr lang="de-DE" sz="1200" dirty="0">
              <a:latin typeface="+mn-lt"/>
            </a:endParaRPr>
          </a:p>
        </p:txBody>
      </p:sp>
      <p:sp>
        <p:nvSpPr>
          <p:cNvPr id="2" name="Textfeld 1"/>
          <p:cNvSpPr txBox="1"/>
          <p:nvPr/>
        </p:nvSpPr>
        <p:spPr>
          <a:xfrm>
            <a:off x="1354142" y="1673805"/>
            <a:ext cx="6300700" cy="923330"/>
          </a:xfrm>
          <a:prstGeom prst="rect">
            <a:avLst/>
          </a:prstGeom>
          <a:solidFill>
            <a:schemeClr val="bg1">
              <a:lumMod val="85000"/>
            </a:schemeClr>
          </a:solidFill>
          <a:ln>
            <a:solidFill>
              <a:schemeClr val="tx1">
                <a:lumMod val="65000"/>
                <a:lumOff val="35000"/>
              </a:schemeClr>
            </a:solidFill>
          </a:ln>
        </p:spPr>
        <p:txBody>
          <a:bodyPr wrap="square" rtlCol="0">
            <a:spAutoFit/>
          </a:bodyPr>
          <a:lstStyle/>
          <a:p>
            <a:r>
              <a:rPr lang="de-DE" dirty="0" smtClean="0">
                <a:latin typeface="+mn-lt"/>
              </a:rPr>
              <a:t>Das Artenschutzrecht werfe außerrechtliche Fragestellungen auf, zu denen es nach dem derzeitigen Kenntnisstand keine eindeutigen Antworten gebe.</a:t>
            </a:r>
            <a:endParaRPr lang="de-DE" dirty="0">
              <a:latin typeface="+mn-lt"/>
            </a:endParaRPr>
          </a:p>
        </p:txBody>
      </p:sp>
      <p:sp>
        <p:nvSpPr>
          <p:cNvPr id="10" name="Textfeld 9"/>
          <p:cNvSpPr txBox="1"/>
          <p:nvPr/>
        </p:nvSpPr>
        <p:spPr>
          <a:xfrm>
            <a:off x="1354142" y="2904667"/>
            <a:ext cx="6300700" cy="1754326"/>
          </a:xfrm>
          <a:prstGeom prst="rect">
            <a:avLst/>
          </a:prstGeom>
          <a:solidFill>
            <a:schemeClr val="bg1">
              <a:lumMod val="85000"/>
            </a:schemeClr>
          </a:solidFill>
          <a:ln>
            <a:solidFill>
              <a:schemeClr val="tx1">
                <a:lumMod val="65000"/>
                <a:lumOff val="35000"/>
              </a:schemeClr>
            </a:solidFill>
          </a:ln>
        </p:spPr>
        <p:txBody>
          <a:bodyPr wrap="square" rtlCol="0">
            <a:spAutoFit/>
          </a:bodyPr>
          <a:lstStyle/>
          <a:p>
            <a:r>
              <a:rPr lang="de-DE" dirty="0" smtClean="0">
                <a:latin typeface="+mn-lt"/>
              </a:rPr>
              <a:t>Für die im Rahmen von § 44 I Nr. 1 BNatSchG zu treffende Entscheidung fehle es an normkonkretisierenden Maßstäben. Sie enthalte prognostische Elemente. Naturschutzfachliche Einschätzung stehe gegen naturschutzfachliche Einschätzung, ohne dass sich eine eindeutige Erkenntnislage und anerkannte Standards herauskristallisiert hätten.</a:t>
            </a:r>
            <a:endParaRPr lang="de-DE" dirty="0">
              <a:latin typeface="+mn-lt"/>
            </a:endParaRPr>
          </a:p>
        </p:txBody>
      </p:sp>
      <p:sp>
        <p:nvSpPr>
          <p:cNvPr id="12" name="Textfeld 11"/>
          <p:cNvSpPr txBox="1"/>
          <p:nvPr/>
        </p:nvSpPr>
        <p:spPr>
          <a:xfrm>
            <a:off x="1348165" y="4933834"/>
            <a:ext cx="6300700" cy="923330"/>
          </a:xfrm>
          <a:prstGeom prst="rect">
            <a:avLst/>
          </a:prstGeom>
          <a:solidFill>
            <a:schemeClr val="bg1">
              <a:lumMod val="85000"/>
            </a:schemeClr>
          </a:solidFill>
          <a:ln>
            <a:solidFill>
              <a:schemeClr val="tx1">
                <a:lumMod val="65000"/>
                <a:lumOff val="35000"/>
              </a:schemeClr>
            </a:solidFill>
          </a:ln>
        </p:spPr>
        <p:txBody>
          <a:bodyPr wrap="square" rtlCol="0">
            <a:spAutoFit/>
          </a:bodyPr>
          <a:lstStyle/>
          <a:p>
            <a:r>
              <a:rPr lang="de-DE" dirty="0" smtClean="0">
                <a:latin typeface="+mn-lt"/>
              </a:rPr>
              <a:t>Auch eine Überprüfung lediglich der Einhaltung der rechtlichen Grenzen der behördlichen EP sei wirksamer Rechtschutz im Sinne von Art. 19 IV GG.</a:t>
            </a:r>
            <a:endParaRPr lang="de-DE" dirty="0">
              <a:latin typeface="+mn-lt"/>
            </a:endParaRPr>
          </a:p>
        </p:txBody>
      </p:sp>
    </p:spTree>
    <p:extLst>
      <p:ext uri="{BB962C8B-B14F-4D97-AF65-F5344CB8AC3E}">
        <p14:creationId xmlns:p14="http://schemas.microsoft.com/office/powerpoint/2010/main" val="3875842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23346" y="556183"/>
            <a:ext cx="8229600" cy="810090"/>
          </a:xfrm>
        </p:spPr>
        <p:txBody>
          <a:bodyPr>
            <a:normAutofit fontScale="90000"/>
          </a:bodyPr>
          <a:lstStyle/>
          <a:p>
            <a:r>
              <a:rPr lang="de-DE" sz="2400" dirty="0" smtClean="0"/>
              <a:t>Der Anknüpfungspunkt für die NEP in der Rechtsprechung des Bundesverwaltungsgerichts</a:t>
            </a:r>
            <a:endParaRPr lang="de-DE" sz="1000" dirty="0">
              <a:latin typeface="+mn-lt"/>
            </a:endParaRPr>
          </a:p>
        </p:txBody>
      </p:sp>
      <p:sp>
        <p:nvSpPr>
          <p:cNvPr id="5" name="Rechteck 4"/>
          <p:cNvSpPr/>
          <p:nvPr/>
        </p:nvSpPr>
        <p:spPr>
          <a:xfrm>
            <a:off x="836585" y="6309320"/>
            <a:ext cx="7335815" cy="3150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10925" y="6328337"/>
            <a:ext cx="7875875" cy="276999"/>
          </a:xfrm>
          <a:prstGeom prst="rect">
            <a:avLst/>
          </a:prstGeom>
          <a:noFill/>
        </p:spPr>
        <p:txBody>
          <a:bodyPr wrap="square" rtlCol="0">
            <a:spAutoFit/>
          </a:bodyPr>
          <a:lstStyle/>
          <a:p>
            <a:r>
              <a:rPr lang="de-DE" sz="1200" dirty="0" smtClean="0">
                <a:latin typeface="+mn-lt"/>
              </a:rPr>
              <a:t>21.01.2014 | Edmund Brandt | k:wer | Seite </a:t>
            </a:r>
            <a:r>
              <a:rPr lang="de-DE" sz="1200" dirty="0">
                <a:latin typeface="+mn-lt"/>
              </a:rPr>
              <a:t>7</a:t>
            </a:r>
            <a:r>
              <a:rPr lang="de-DE" sz="1200" dirty="0" smtClean="0">
                <a:latin typeface="+mn-lt"/>
              </a:rPr>
              <a:t>                                                                                            edmund.brandt@web.de</a:t>
            </a:r>
            <a:endParaRPr lang="de-DE" sz="1200" dirty="0">
              <a:latin typeface="+mn-lt"/>
            </a:endParaRPr>
          </a:p>
        </p:txBody>
      </p:sp>
      <p:sp>
        <p:nvSpPr>
          <p:cNvPr id="13" name="Pfeil nach rechts 12"/>
          <p:cNvSpPr/>
          <p:nvPr/>
        </p:nvSpPr>
        <p:spPr>
          <a:xfrm>
            <a:off x="2771800" y="2353781"/>
            <a:ext cx="315035" cy="169277"/>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4" name="Pfeil nach rechts 13"/>
          <p:cNvSpPr/>
          <p:nvPr/>
        </p:nvSpPr>
        <p:spPr>
          <a:xfrm>
            <a:off x="5460848" y="2339603"/>
            <a:ext cx="315035" cy="169277"/>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5" name="Pfeil nach rechts 14"/>
          <p:cNvSpPr/>
          <p:nvPr/>
        </p:nvSpPr>
        <p:spPr>
          <a:xfrm rot="17809558">
            <a:off x="6670538" y="4747083"/>
            <a:ext cx="437523" cy="284091"/>
          </a:xfrm>
          <a:prstGeom prst="rightArrow">
            <a:avLst/>
          </a:prstGeom>
          <a:solidFill>
            <a:schemeClr val="accent2">
              <a:lumMod val="40000"/>
              <a:lumOff val="60000"/>
            </a:schemeClr>
          </a:solidFill>
          <a:ln>
            <a:solidFill>
              <a:schemeClr val="accent2">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de-DE"/>
          </a:p>
        </p:txBody>
      </p:sp>
      <p:sp>
        <p:nvSpPr>
          <p:cNvPr id="16" name="Pfeil nach rechts 15"/>
          <p:cNvSpPr/>
          <p:nvPr/>
        </p:nvSpPr>
        <p:spPr>
          <a:xfrm rot="16200000">
            <a:off x="1318027" y="2995249"/>
            <a:ext cx="567288" cy="17464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3" name="Textfeld 2"/>
          <p:cNvSpPr txBox="1"/>
          <p:nvPr/>
        </p:nvSpPr>
        <p:spPr>
          <a:xfrm>
            <a:off x="611560" y="2253753"/>
            <a:ext cx="1980220" cy="369332"/>
          </a:xfrm>
          <a:prstGeom prst="rect">
            <a:avLst/>
          </a:prstGeom>
          <a:solidFill>
            <a:schemeClr val="bg2"/>
          </a:solidFill>
        </p:spPr>
        <p:txBody>
          <a:bodyPr wrap="square" rtlCol="0">
            <a:spAutoFit/>
          </a:bodyPr>
          <a:lstStyle/>
          <a:p>
            <a:r>
              <a:rPr lang="de-DE" dirty="0" smtClean="0">
                <a:latin typeface="+mn-lt"/>
              </a:rPr>
              <a:t>§ 6 I Nr. 1 BImSchG</a:t>
            </a:r>
            <a:endParaRPr lang="de-DE" dirty="0">
              <a:latin typeface="+mn-lt"/>
            </a:endParaRPr>
          </a:p>
        </p:txBody>
      </p:sp>
      <p:sp>
        <p:nvSpPr>
          <p:cNvPr id="18" name="Textfeld 17"/>
          <p:cNvSpPr txBox="1"/>
          <p:nvPr/>
        </p:nvSpPr>
        <p:spPr>
          <a:xfrm>
            <a:off x="3289357" y="2258769"/>
            <a:ext cx="1980220" cy="369332"/>
          </a:xfrm>
          <a:prstGeom prst="rect">
            <a:avLst/>
          </a:prstGeom>
          <a:solidFill>
            <a:schemeClr val="bg2"/>
          </a:solidFill>
        </p:spPr>
        <p:txBody>
          <a:bodyPr wrap="square" rtlCol="0">
            <a:spAutoFit/>
          </a:bodyPr>
          <a:lstStyle/>
          <a:p>
            <a:r>
              <a:rPr lang="de-DE" dirty="0" smtClean="0">
                <a:latin typeface="+mn-lt"/>
              </a:rPr>
              <a:t>§ 6 I Nr. 2 BImSchG</a:t>
            </a:r>
            <a:endParaRPr lang="de-DE" dirty="0">
              <a:latin typeface="+mn-lt"/>
            </a:endParaRPr>
          </a:p>
        </p:txBody>
      </p:sp>
      <p:sp>
        <p:nvSpPr>
          <p:cNvPr id="19" name="Textfeld 18"/>
          <p:cNvSpPr txBox="1"/>
          <p:nvPr/>
        </p:nvSpPr>
        <p:spPr>
          <a:xfrm>
            <a:off x="5967154" y="2253753"/>
            <a:ext cx="2358240" cy="369332"/>
          </a:xfrm>
          <a:prstGeom prst="rect">
            <a:avLst/>
          </a:prstGeom>
          <a:solidFill>
            <a:schemeClr val="bg2"/>
          </a:solidFill>
        </p:spPr>
        <p:txBody>
          <a:bodyPr wrap="square" rtlCol="0">
            <a:spAutoFit/>
          </a:bodyPr>
          <a:lstStyle/>
          <a:p>
            <a:r>
              <a:rPr lang="de-DE" dirty="0" smtClean="0">
                <a:latin typeface="+mn-lt"/>
              </a:rPr>
              <a:t>§ 44 I Nr. 1 BNatSchG</a:t>
            </a:r>
            <a:endParaRPr lang="de-DE" dirty="0">
              <a:latin typeface="+mn-lt"/>
            </a:endParaRPr>
          </a:p>
        </p:txBody>
      </p:sp>
      <p:sp>
        <p:nvSpPr>
          <p:cNvPr id="21" name="Pfeil nach rechts 20"/>
          <p:cNvSpPr/>
          <p:nvPr/>
        </p:nvSpPr>
        <p:spPr>
          <a:xfrm rot="16200000">
            <a:off x="3993138" y="2991942"/>
            <a:ext cx="567288" cy="17464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22" name="Pfeil nach rechts 21"/>
          <p:cNvSpPr/>
          <p:nvPr/>
        </p:nvSpPr>
        <p:spPr>
          <a:xfrm rot="16200000">
            <a:off x="6918463" y="2995249"/>
            <a:ext cx="567288" cy="17464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6" name="Textfeld 5"/>
          <p:cNvSpPr txBox="1"/>
          <p:nvPr/>
        </p:nvSpPr>
        <p:spPr>
          <a:xfrm>
            <a:off x="529744" y="3541945"/>
            <a:ext cx="2250250" cy="584775"/>
          </a:xfrm>
          <a:prstGeom prst="rect">
            <a:avLst/>
          </a:prstGeom>
          <a:noFill/>
          <a:ln>
            <a:solidFill>
              <a:schemeClr val="bg1">
                <a:lumMod val="85000"/>
              </a:schemeClr>
            </a:solidFill>
          </a:ln>
        </p:spPr>
        <p:txBody>
          <a:bodyPr wrap="square" rtlCol="0">
            <a:spAutoFit/>
          </a:bodyPr>
          <a:lstStyle/>
          <a:p>
            <a:pPr algn="ctr"/>
            <a:r>
              <a:rPr lang="de-DE" sz="1600" dirty="0" smtClean="0">
                <a:latin typeface="+mn-lt"/>
              </a:rPr>
              <a:t>Grundsätzlich Anspruch auf Genehmigung</a:t>
            </a:r>
            <a:endParaRPr lang="de-DE" sz="1600" dirty="0">
              <a:latin typeface="+mn-lt"/>
            </a:endParaRPr>
          </a:p>
        </p:txBody>
      </p:sp>
      <p:sp>
        <p:nvSpPr>
          <p:cNvPr id="23" name="Textfeld 22"/>
          <p:cNvSpPr txBox="1"/>
          <p:nvPr/>
        </p:nvSpPr>
        <p:spPr>
          <a:xfrm>
            <a:off x="3238982" y="3524560"/>
            <a:ext cx="2250250" cy="1323439"/>
          </a:xfrm>
          <a:prstGeom prst="rect">
            <a:avLst/>
          </a:prstGeom>
          <a:noFill/>
          <a:ln>
            <a:solidFill>
              <a:schemeClr val="bg1">
                <a:lumMod val="85000"/>
              </a:schemeClr>
            </a:solidFill>
          </a:ln>
        </p:spPr>
        <p:txBody>
          <a:bodyPr wrap="square" rtlCol="0">
            <a:spAutoFit/>
          </a:bodyPr>
          <a:lstStyle/>
          <a:p>
            <a:pPr algn="ctr"/>
            <a:r>
              <a:rPr lang="de-DE" sz="1600" dirty="0" smtClean="0">
                <a:latin typeface="+mn-lt"/>
              </a:rPr>
              <a:t>Es sei denn, öffentlich-rechtliche Vorschriften stehen der Errichtung und dem Betrieb der Anlage entgegen</a:t>
            </a:r>
            <a:endParaRPr lang="de-DE" sz="1600" dirty="0">
              <a:latin typeface="+mn-lt"/>
            </a:endParaRPr>
          </a:p>
        </p:txBody>
      </p:sp>
      <p:sp>
        <p:nvSpPr>
          <p:cNvPr id="24" name="Textfeld 23"/>
          <p:cNvSpPr txBox="1"/>
          <p:nvPr/>
        </p:nvSpPr>
        <p:spPr>
          <a:xfrm>
            <a:off x="6076982" y="3539501"/>
            <a:ext cx="2250250" cy="1077218"/>
          </a:xfrm>
          <a:prstGeom prst="rect">
            <a:avLst/>
          </a:prstGeom>
          <a:noFill/>
          <a:ln>
            <a:solidFill>
              <a:schemeClr val="bg1">
                <a:lumMod val="85000"/>
              </a:schemeClr>
            </a:solidFill>
          </a:ln>
        </p:spPr>
        <p:txBody>
          <a:bodyPr wrap="square" rtlCol="0">
            <a:spAutoFit/>
          </a:bodyPr>
          <a:lstStyle/>
          <a:p>
            <a:pPr algn="ctr"/>
            <a:r>
              <a:rPr lang="de-DE" sz="1600" dirty="0" smtClean="0">
                <a:latin typeface="+mn-lt"/>
              </a:rPr>
              <a:t>Verbot, wild lebende Tiere der besonders geschützten Arten zu töten</a:t>
            </a:r>
            <a:endParaRPr lang="de-DE" sz="1600" dirty="0">
              <a:latin typeface="+mn-lt"/>
            </a:endParaRPr>
          </a:p>
        </p:txBody>
      </p:sp>
      <p:sp>
        <p:nvSpPr>
          <p:cNvPr id="25" name="Textfeld 24"/>
          <p:cNvSpPr txBox="1"/>
          <p:nvPr/>
        </p:nvSpPr>
        <p:spPr>
          <a:xfrm>
            <a:off x="5517105" y="5152363"/>
            <a:ext cx="2250250" cy="1015663"/>
          </a:xfrm>
          <a:prstGeom prst="rect">
            <a:avLst/>
          </a:prstGeom>
          <a:noFill/>
          <a:ln>
            <a:solidFill>
              <a:schemeClr val="accent2">
                <a:lumMod val="60000"/>
                <a:lumOff val="40000"/>
              </a:schemeClr>
            </a:solidFill>
          </a:ln>
        </p:spPr>
        <p:txBody>
          <a:bodyPr wrap="square" rtlCol="0">
            <a:spAutoFit/>
          </a:bodyPr>
          <a:lstStyle/>
          <a:p>
            <a:pPr algn="ctr"/>
            <a:r>
              <a:rPr lang="de-DE" sz="1200" dirty="0" smtClean="0">
                <a:latin typeface="+mn-lt"/>
              </a:rPr>
              <a:t>[EP der zuständigen Behörde hinsichtlich der Erfassung der potenziell betroffenen Tiere </a:t>
            </a:r>
            <a:r>
              <a:rPr lang="de-DE" sz="1200" u="sng" dirty="0" smtClean="0">
                <a:latin typeface="+mn-lt"/>
              </a:rPr>
              <a:t>und</a:t>
            </a:r>
            <a:r>
              <a:rPr lang="de-DE" sz="1200" dirty="0" smtClean="0">
                <a:latin typeface="+mn-lt"/>
              </a:rPr>
              <a:t> der Bewertung des Kollisionsrisikos]</a:t>
            </a:r>
            <a:endParaRPr lang="de-DE" sz="1200" dirty="0">
              <a:latin typeface="+mn-lt"/>
            </a:endParaRPr>
          </a:p>
        </p:txBody>
      </p:sp>
    </p:spTree>
    <p:extLst>
      <p:ext uri="{BB962C8B-B14F-4D97-AF65-F5344CB8AC3E}">
        <p14:creationId xmlns:p14="http://schemas.microsoft.com/office/powerpoint/2010/main" val="378630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8" grpId="0" animBg="1"/>
      <p:bldP spid="19" grpId="0" animBg="1"/>
      <p:bldP spid="21" grpId="0" animBg="1"/>
      <p:bldP spid="22" grpId="0" animBg="1"/>
      <p:bldP spid="6" grpId="0" animBg="1"/>
      <p:bldP spid="23" grpId="0" animBg="1"/>
      <p:bldP spid="24" grpId="0" animBg="1"/>
      <p:bldP spid="25" grpId="0" animBg="1"/>
    </p:bldLst>
  </p:timing>
</p:sld>
</file>

<file path=ppt/theme/theme1.xml><?xml version="1.0" encoding="utf-8"?>
<a:theme xmlns:a="http://schemas.openxmlformats.org/drawingml/2006/main" name="Design_Vorlage_IRW">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ariss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1046</Words>
  <Application>Microsoft Office PowerPoint</Application>
  <PresentationFormat>Bildschirmpräsentation (4:3)</PresentationFormat>
  <Paragraphs>138</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Design_Vorlage_IRW</vt:lpstr>
      <vt:lpstr>PowerPoint-Präsentation</vt:lpstr>
      <vt:lpstr>PowerPoint-Präsentation</vt:lpstr>
      <vt:lpstr>Urteil des Bundesverwaltungsgerichts vom 27.06.2013 - Auszüge -</vt:lpstr>
      <vt:lpstr>Vier zentrale Aussagen</vt:lpstr>
      <vt:lpstr>Gliederung</vt:lpstr>
      <vt:lpstr>NEP – Begriffliche Klärungen</vt:lpstr>
      <vt:lpstr>Mittlerweile ständige Rechtsprechung  (des Bundesverwaltungsgerichts und ihm im wesentlichen folgend auch der Oberverwaltungsgerichte)</vt:lpstr>
      <vt:lpstr>Begründungselemente für die Zubilligung einer NEP in der Rechtsprechung des Bundesverwaltungsgerichts</vt:lpstr>
      <vt:lpstr>Der Anknüpfungspunkt für die NEP in der Rechtsprechung des Bundesverwaltungsgerichts</vt:lpstr>
      <vt:lpstr>Aus der Zubilligung einer NEP resultierende Konsequenzen</vt:lpstr>
      <vt:lpstr>Dimensionen der Auseinandersetzung mit der NEP - Auswahl - </vt:lpstr>
      <vt:lpstr>Naturschutzrechtliche Aspekte</vt:lpstr>
      <vt:lpstr>Verfassungsrechtliche Aspekte (I) (bezogen auf Art. 19 IV GG)</vt:lpstr>
      <vt:lpstr>Verfassungsrechtliche Aspekte (II) (bezogen auf Art. 19 IV GG)</vt:lpstr>
      <vt:lpstr>Ausblick</vt:lpstr>
      <vt:lpstr>Mit dem Wissen wächst der Zweifel.                                                             (Goethe, Maximen und Reflexionen) </vt:lpstr>
    </vt:vector>
  </TitlesOfParts>
  <Company>wir 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KORSE Freiburg</dc:title>
  <dc:subject>KORSE</dc:subject>
  <dc:creator>Patrick Simon</dc:creator>
  <cp:lastModifiedBy>acyqp</cp:lastModifiedBy>
  <cp:revision>381</cp:revision>
  <cp:lastPrinted>2014-01-20T13:24:48Z</cp:lastPrinted>
  <dcterms:created xsi:type="dcterms:W3CDTF">2007-08-29T07:13:29Z</dcterms:created>
  <dcterms:modified xsi:type="dcterms:W3CDTF">2014-01-24T11:27:30Z</dcterms:modified>
</cp:coreProperties>
</file>