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60" r:id="rId2"/>
    <p:sldId id="296" r:id="rId3"/>
    <p:sldId id="313" r:id="rId4"/>
    <p:sldId id="310" r:id="rId5"/>
    <p:sldId id="311" r:id="rId6"/>
    <p:sldId id="312" r:id="rId7"/>
    <p:sldId id="297" r:id="rId8"/>
    <p:sldId id="307" r:id="rId9"/>
    <p:sldId id="298" r:id="rId10"/>
    <p:sldId id="299" r:id="rId11"/>
    <p:sldId id="322" r:id="rId12"/>
    <p:sldId id="321" r:id="rId13"/>
    <p:sldId id="320" r:id="rId14"/>
    <p:sldId id="300" r:id="rId15"/>
    <p:sldId id="305" r:id="rId16"/>
    <p:sldId id="306" r:id="rId17"/>
    <p:sldId id="318" r:id="rId18"/>
    <p:sldId id="319" r:id="rId19"/>
    <p:sldId id="317" r:id="rId20"/>
    <p:sldId id="308" r:id="rId21"/>
    <p:sldId id="309" r:id="rId22"/>
  </p:sldIdLst>
  <p:sldSz cx="9144000" cy="6858000" type="screen4x3"/>
  <p:notesSz cx="6797675" cy="9874250"/>
  <p:defaultTextStyle>
    <a:defPPr>
      <a:defRPr lang="de-DE"/>
    </a:defPPr>
    <a:lvl1pPr algn="l" rtl="0" eaLnBrk="0" fontAlgn="base" hangingPunct="0">
      <a:lnSpc>
        <a:spcPct val="150000"/>
      </a:lnSpc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lnSpc>
        <a:spcPct val="150000"/>
      </a:lnSpc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lnSpc>
        <a:spcPct val="150000"/>
      </a:lnSpc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lnSpc>
        <a:spcPct val="150000"/>
      </a:lnSpc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lnSpc>
        <a:spcPct val="150000"/>
      </a:lnSpc>
      <a:spcBef>
        <a:spcPct val="20000"/>
      </a:spcBef>
      <a:spcAft>
        <a:spcPct val="20000"/>
      </a:spcAft>
      <a:defRPr sz="20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bg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99"/>
    <a:srgbClr val="FFFF00"/>
    <a:srgbClr val="FFCC00"/>
    <a:srgbClr val="CCFF66"/>
    <a:srgbClr val="99FF66"/>
    <a:srgbClr val="6699FF"/>
    <a:srgbClr val="99CC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321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35400" y="0"/>
            <a:ext cx="29337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82125"/>
            <a:ext cx="2932113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35400" y="9382125"/>
            <a:ext cx="2933700" cy="46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1B81C1E-8E38-4BA9-976C-C92FF7F886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72038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8" tIns="46544" rIns="93088" bIns="46544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863" y="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8" tIns="46544" rIns="93088" bIns="46544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946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30275" y="741363"/>
            <a:ext cx="4935538" cy="3700462"/>
          </a:xfrm>
          <a:prstGeom prst="rect">
            <a:avLst/>
          </a:prstGeom>
          <a:noFill/>
          <a:ln w="12700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691063"/>
            <a:ext cx="4984750" cy="4443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8" tIns="46544" rIns="93088" bIns="465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smtClean="0"/>
              <a:t>Klicken Sie, um die Textformatierung des Masters zu bearbeiten.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78950"/>
            <a:ext cx="294481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8" tIns="46544" rIns="93088" bIns="46544" numCol="1" anchor="b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863" y="9378950"/>
            <a:ext cx="2944812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088" tIns="46544" rIns="93088" bIns="46544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ACF2406B-7244-4648-8430-4114E36532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0182786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fld id="{A02B63B0-33C4-4CC9-A806-A60E5D546E43}" type="slidenum">
              <a:rPr lang="de-DE" sz="1200" smtClean="0">
                <a:latin typeface="Times New Roman" pitchFamily="18" charset="0"/>
              </a:rPr>
              <a:pPr/>
              <a:t>1</a:t>
            </a:fld>
            <a:endParaRPr lang="de-DE" sz="1200" smtClean="0">
              <a:latin typeface="Times New Roman" pitchFamily="18" charset="0"/>
            </a:endParaRPr>
          </a:p>
        </p:txBody>
      </p:sp>
      <p:sp>
        <p:nvSpPr>
          <p:cNvPr id="204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 cap="flat"/>
        </p:spPr>
      </p:sp>
      <p:sp>
        <p:nvSpPr>
          <p:cNvPr id="2048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4"/>
          <p:cNvSpPr>
            <a:spLocks noChangeArrowheads="1"/>
          </p:cNvSpPr>
          <p:nvPr/>
        </p:nvSpPr>
        <p:spPr bwMode="auto">
          <a:xfrm>
            <a:off x="90488" y="874713"/>
            <a:ext cx="8963025" cy="5702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5" name="Text Box 49"/>
          <p:cNvSpPr txBox="1">
            <a:spLocks noChangeArrowheads="1"/>
          </p:cNvSpPr>
          <p:nvPr/>
        </p:nvSpPr>
        <p:spPr bwMode="auto">
          <a:xfrm>
            <a:off x="6057900" y="87313"/>
            <a:ext cx="2279650" cy="692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dirty="0" smtClean="0"/>
              <a:t>Ministerium für Energiewende, 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dirty="0" smtClean="0"/>
              <a:t>Landwirtschaft, Umwelt</a:t>
            </a:r>
          </a:p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dirty="0" smtClean="0"/>
              <a:t>und ländliche Räume</a:t>
            </a:r>
          </a:p>
          <a:p>
            <a:pPr algn="r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de-DE" sz="1000" dirty="0" smtClean="0"/>
              <a:t>des Landes Schleswig-Holstein</a:t>
            </a:r>
          </a:p>
        </p:txBody>
      </p:sp>
      <p:pic>
        <p:nvPicPr>
          <p:cNvPr id="6" name="Picture 54" descr="LandeswappenSH_rgb_farbe_klein_16m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4538" y="103188"/>
            <a:ext cx="592137" cy="687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8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571500" y="10668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de-DE" noProof="0" smtClean="0"/>
              <a:t>Titelmasterformat durch Klicken bearbeiten</a:t>
            </a:r>
          </a:p>
        </p:txBody>
      </p:sp>
      <p:sp>
        <p:nvSpPr>
          <p:cNvPr id="7" name="Rectangle 8"/>
          <p:cNvSpPr>
            <a:spLocks noGrp="1" noChangeArrowheads="1"/>
          </p:cNvSpPr>
          <p:nvPr>
            <p:ph type="ftr" sz="quarter" idx="10"/>
          </p:nvPr>
        </p:nvSpPr>
        <p:spPr>
          <a:xfrm>
            <a:off x="5310188" y="6653213"/>
            <a:ext cx="3109912" cy="18891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03B653-B760-4147-A310-CF3F49E22A1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2995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0056A3-2AE5-4742-B73E-4EFA98BB334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113912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446838" y="376238"/>
            <a:ext cx="2085975" cy="601027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187325" y="376238"/>
            <a:ext cx="6107113" cy="601027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960CBA-ED6F-4227-9769-6AA1BDF9538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7395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 preserve="1">
  <p:cSld name="Titel und Dia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325" y="376238"/>
            <a:ext cx="6118225" cy="379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iagrammplatzhalter 2"/>
          <p:cNvSpPr>
            <a:spLocks noGrp="1"/>
          </p:cNvSpPr>
          <p:nvPr>
            <p:ph type="chart" idx="1"/>
          </p:nvPr>
        </p:nvSpPr>
        <p:spPr>
          <a:xfrm>
            <a:off x="684213" y="1052513"/>
            <a:ext cx="7848600" cy="5334000"/>
          </a:xfrm>
        </p:spPr>
        <p:txBody>
          <a:bodyPr/>
          <a:lstStyle/>
          <a:p>
            <a:pPr lvl="0"/>
            <a:r>
              <a:rPr lang="de-DE" noProof="0" smtClean="0"/>
              <a:t>Diagramm durch Klicken auf Symbol hinzufügen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623C52-C384-4C76-A0A2-6779A54AEC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76118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el und Tabel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325" y="376238"/>
            <a:ext cx="6118225" cy="379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abellenplatzhalter 2"/>
          <p:cNvSpPr>
            <a:spLocks noGrp="1"/>
          </p:cNvSpPr>
          <p:nvPr>
            <p:ph type="tbl" idx="1"/>
          </p:nvPr>
        </p:nvSpPr>
        <p:spPr>
          <a:xfrm>
            <a:off x="684213" y="1052513"/>
            <a:ext cx="7848600" cy="5334000"/>
          </a:xfrm>
        </p:spPr>
        <p:txBody>
          <a:bodyPr/>
          <a:lstStyle/>
          <a:p>
            <a:pPr lvl="0"/>
            <a:r>
              <a:rPr lang="de-DE" noProof="0" smtClean="0"/>
              <a:t>Tabelle durch Klicken auf Symbol hinzufügen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CAB5657-4E9E-46DE-AD4B-F9C88F2ABD21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8875567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Titel und Diagramm oder Organigram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325" y="376238"/>
            <a:ext cx="6118225" cy="379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SmartArt-Platzhalter 2"/>
          <p:cNvSpPr>
            <a:spLocks noGrp="1"/>
          </p:cNvSpPr>
          <p:nvPr>
            <p:ph type="dgm" idx="1"/>
          </p:nvPr>
        </p:nvSpPr>
        <p:spPr>
          <a:xfrm>
            <a:off x="684213" y="1052513"/>
            <a:ext cx="7848600" cy="5334000"/>
          </a:xfrm>
        </p:spPr>
        <p:txBody>
          <a:bodyPr/>
          <a:lstStyle/>
          <a:p>
            <a:pPr lvl="0"/>
            <a:r>
              <a:rPr lang="de-DE" noProof="0" smtClean="0"/>
              <a:t>Klicken Sie auf das Symbol, um die SmartArt-Grafik hinzuzufügen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DC1DE0-E709-4A72-80C6-471910AE219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943534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el, Text und Clip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87325" y="376238"/>
            <a:ext cx="6118225" cy="379412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684213" y="1052513"/>
            <a:ext cx="3848100" cy="5334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ClipArt-Platzhalter 3"/>
          <p:cNvSpPr>
            <a:spLocks noGrp="1"/>
          </p:cNvSpPr>
          <p:nvPr>
            <p:ph type="clipArt" sz="half" idx="2"/>
          </p:nvPr>
        </p:nvSpPr>
        <p:spPr>
          <a:xfrm>
            <a:off x="4684713" y="1052513"/>
            <a:ext cx="3848100" cy="5334000"/>
          </a:xfrm>
        </p:spPr>
        <p:txBody>
          <a:bodyPr/>
          <a:lstStyle/>
          <a:p>
            <a:pPr lvl="0"/>
            <a:r>
              <a:rPr lang="de-DE" noProof="0" smtClean="0"/>
              <a:t>ClipArt durch Klicken auf Symbol hinzufügen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3477FB-5E15-43B3-BFF3-BF830BA8CD0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90209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5576" y="908720"/>
            <a:ext cx="7848600" cy="5334000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EE9588-0B29-4552-AA3B-8B4A182406E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15927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510FB1-67B1-499E-861F-C794CCF3B2C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40960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84213" y="1052513"/>
            <a:ext cx="3848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84713" y="1052513"/>
            <a:ext cx="3848100" cy="5334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9B9829-1F85-48F8-9840-34C2B92BA3DF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33843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A1BB17-D732-4502-8E40-0C8E76F4005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53271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7421BA-2ADB-43D2-B022-2E3B9CDAF86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025711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25F51F-EC01-4278-9F95-B5814B581B4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6351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DE001C-F075-4D85-97F7-94ECC69DD34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69779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de-DE" noProof="0" smtClean="0"/>
              <a:t>Bild durch Klicken auf Symbol hinzufügen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88287-645D-448C-A909-18E2C90DDF8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566211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5"/>
          <p:cNvSpPr>
            <a:spLocks noChangeArrowheads="1"/>
          </p:cNvSpPr>
          <p:nvPr/>
        </p:nvSpPr>
        <p:spPr bwMode="auto">
          <a:xfrm>
            <a:off x="180975" y="850900"/>
            <a:ext cx="8963025" cy="5702300"/>
          </a:xfrm>
          <a:prstGeom prst="rect">
            <a:avLst/>
          </a:prstGeom>
          <a:solidFill>
            <a:srgbClr val="EAEAEA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7" name="Rectangle 6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12700">
            <a:solidFill>
              <a:schemeClr val="tx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028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187325" y="376238"/>
            <a:ext cx="6118225" cy="3794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Hier ist Platz für Ihre Headline</a:t>
            </a:r>
          </a:p>
        </p:txBody>
      </p:sp>
      <p:sp>
        <p:nvSpPr>
          <p:cNvPr id="1029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647700" y="1035050"/>
            <a:ext cx="7848600" cy="533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smtClean="0"/>
              <a:t>Aufzählung 1. Ebene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310188" y="6669088"/>
            <a:ext cx="3109912" cy="188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700"/>
            </a:lvl1pPr>
          </a:lstStyle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915400" y="6645275"/>
            <a:ext cx="184150" cy="225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defRPr sz="900" b="1"/>
            </a:lvl1pPr>
          </a:lstStyle>
          <a:p>
            <a:pPr>
              <a:defRPr/>
            </a:pPr>
            <a:fld id="{B7F80BFB-002F-442E-ABF7-75C977DC0002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  <p:grpSp>
        <p:nvGrpSpPr>
          <p:cNvPr id="1032" name="Group 60"/>
          <p:cNvGrpSpPr>
            <a:grpSpLocks/>
          </p:cNvGrpSpPr>
          <p:nvPr/>
        </p:nvGrpSpPr>
        <p:grpSpPr bwMode="auto">
          <a:xfrm>
            <a:off x="6056313" y="84138"/>
            <a:ext cx="2900362" cy="706437"/>
            <a:chOff x="3815" y="53"/>
            <a:chExt cx="1827" cy="445"/>
          </a:xfrm>
        </p:grpSpPr>
        <p:sp>
          <p:nvSpPr>
            <p:cNvPr id="2" name="Text Box 49"/>
            <p:cNvSpPr txBox="1">
              <a:spLocks noChangeArrowheads="1"/>
            </p:cNvSpPr>
            <p:nvPr/>
          </p:nvSpPr>
          <p:spPr bwMode="auto">
            <a:xfrm>
              <a:off x="3815" y="53"/>
              <a:ext cx="1436" cy="43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 type="none" w="sm" len="sm"/>
                  <a:tailEnd type="none" w="sm" len="sm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>
                <a:defRPr sz="20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>
                <a:defRPr sz="20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>
                <a:defRPr sz="20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>
                <a:defRPr sz="20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>
                <a:defRPr sz="20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eaLnBrk="0" fontAlgn="base" hangingPunct="0">
                <a:lnSpc>
                  <a:spcPct val="150000"/>
                </a:lnSpc>
                <a:spcBef>
                  <a:spcPct val="20000"/>
                </a:spcBef>
                <a:spcAft>
                  <a:spcPct val="20000"/>
                </a:spcAft>
                <a:defRPr sz="20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00" dirty="0" smtClean="0"/>
                <a:t>Ministerium für Energiewende, 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00" dirty="0" smtClean="0"/>
                <a:t>Landwirtschaft, Umwelt</a:t>
              </a:r>
            </a:p>
            <a:p>
              <a:pPr algn="r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00" dirty="0" smtClean="0"/>
                <a:t>und ländliche Räume</a:t>
              </a:r>
            </a:p>
            <a:p>
              <a:pPr algn="r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defRPr/>
              </a:pPr>
              <a:r>
                <a:rPr lang="de-DE" sz="1000" dirty="0" smtClean="0"/>
                <a:t>des Landes Schleswig-Holstein</a:t>
              </a:r>
            </a:p>
          </p:txBody>
        </p:sp>
        <p:pic>
          <p:nvPicPr>
            <p:cNvPr id="1035" name="Picture 54" descr="LandeswappenSH_rgb_farbe_klein_16mm"/>
            <p:cNvPicPr>
              <a:picLocks noChangeAspect="1" noChangeArrowheads="1"/>
            </p:cNvPicPr>
            <p:nvPr/>
          </p:nvPicPr>
          <p:blipFill>
            <a:blip r:embed="rId1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269" y="65"/>
              <a:ext cx="373" cy="43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3" name="Text Box 56"/>
          <p:cNvSpPr txBox="1">
            <a:spLocks noChangeArrowheads="1"/>
          </p:cNvSpPr>
          <p:nvPr/>
        </p:nvSpPr>
        <p:spPr bwMode="auto">
          <a:xfrm>
            <a:off x="2987675" y="4292600"/>
            <a:ext cx="4321175" cy="549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lnSpc>
                <a:spcPct val="150000"/>
              </a:lnSpc>
              <a:spcBef>
                <a:spcPct val="20000"/>
              </a:spcBef>
              <a:spcAft>
                <a:spcPct val="2000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spcBef>
                <a:spcPct val="50000"/>
              </a:spcBef>
              <a:defRPr/>
            </a:pPr>
            <a:endParaRPr lang="de-DE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  <p:sldLayoutId id="2147483691" r:id="rId12"/>
    <p:sldLayoutId id="2147483692" r:id="rId13"/>
    <p:sldLayoutId id="2147483693" r:id="rId14"/>
    <p:sldLayoutId id="2147483694" r:id="rId15"/>
  </p:sldLayoutIdLst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2"/>
          </a:solidFill>
          <a:latin typeface="Arial" charset="0"/>
        </a:defRPr>
      </a:lvl9pPr>
    </p:titleStyle>
    <p:bodyStyle>
      <a:lvl1pPr marL="190500" indent="-190500" algn="l" rtl="0" eaLnBrk="1" fontAlgn="base" hangingPunct="1">
        <a:spcBef>
          <a:spcPct val="20000"/>
        </a:spcBef>
        <a:spcAft>
          <a:spcPct val="20000"/>
        </a:spcAft>
        <a:buClr>
          <a:schemeClr val="tx2"/>
        </a:buClr>
        <a:buFont typeface="Wingdings" pitchFamily="2" charset="2"/>
        <a:buChar char="n"/>
        <a:defRPr sz="2000" b="1">
          <a:solidFill>
            <a:schemeClr val="tx1"/>
          </a:solidFill>
          <a:latin typeface="+mn-lt"/>
          <a:ea typeface="+mn-ea"/>
          <a:cs typeface="+mn-cs"/>
        </a:defRPr>
      </a:lvl1pPr>
      <a:lvl2pPr marL="571500" indent="-190500" algn="l" rtl="0" eaLnBrk="1" fontAlgn="base" hangingPunct="1">
        <a:spcBef>
          <a:spcPct val="20000"/>
        </a:spcBef>
        <a:spcAft>
          <a:spcPct val="20000"/>
        </a:spcAft>
        <a:buClr>
          <a:schemeClr val="tx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2pPr>
      <a:lvl3pPr marL="952500" indent="-190500" algn="l" rtl="0" eaLnBrk="1" fontAlgn="base" hangingPunct="1">
        <a:spcBef>
          <a:spcPct val="20000"/>
        </a:spcBef>
        <a:spcAft>
          <a:spcPct val="20000"/>
        </a:spcAft>
        <a:buClr>
          <a:schemeClr val="tx2"/>
        </a:buClr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3pPr>
      <a:lvl4pPr marL="1428750" indent="-1905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4pPr>
      <a:lvl5pPr marL="1809750" indent="-1905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5pPr>
      <a:lvl6pPr marL="2266950" indent="-1905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6pPr>
      <a:lvl7pPr marL="2724150" indent="-1905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7pPr>
      <a:lvl8pPr marL="3181350" indent="-1905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8pPr>
      <a:lvl9pPr marL="3638550" indent="-190500" algn="l" rtl="0" eaLnBrk="1" fontAlgn="base" hangingPunct="1">
        <a:spcBef>
          <a:spcPct val="20000"/>
        </a:spcBef>
        <a:spcAft>
          <a:spcPct val="0"/>
        </a:spcAft>
        <a:buClr>
          <a:srgbClr val="FF0000"/>
        </a:buClr>
        <a:buFont typeface="Wingdings" pitchFamily="2" charset="2"/>
        <a:buChar char="l"/>
        <a:defRPr sz="14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611560" y="980728"/>
            <a:ext cx="7848600" cy="5334000"/>
          </a:xfrm>
          <a:noFill/>
        </p:spPr>
        <p:txBody>
          <a:bodyPr/>
          <a:lstStyle/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3600" dirty="0" smtClean="0"/>
              <a:t>Das neue Immissionsschutzrecht nach Umsetzung der Industrie-Emissions-RL (IE-RL) </a:t>
            </a:r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de-DE" sz="4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de-DE" sz="3200" dirty="0"/>
              <a:t>Dr. Andreas Wasielewski, MELUR </a:t>
            </a:r>
            <a:r>
              <a:rPr lang="de-DE" sz="3200" dirty="0" smtClean="0"/>
              <a:t>SH</a:t>
            </a:r>
            <a:endParaRPr lang="de-DE" sz="4000" dirty="0" smtClean="0"/>
          </a:p>
          <a:p>
            <a:pPr marL="0" indent="0">
              <a:lnSpc>
                <a:spcPct val="110000"/>
              </a:lnSpc>
              <a:buNone/>
            </a:pPr>
            <a:r>
              <a:rPr lang="de-DE" sz="3200" dirty="0" smtClean="0"/>
              <a:t>Halle/S., </a:t>
            </a:r>
            <a:r>
              <a:rPr lang="de-DE" sz="3200" dirty="0"/>
              <a:t>den </a:t>
            </a:r>
            <a:r>
              <a:rPr lang="de-DE" sz="3200" dirty="0" smtClean="0"/>
              <a:t>22. Oktober 2013</a:t>
            </a:r>
            <a:endParaRPr lang="de-DE" sz="3200" dirty="0"/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endParaRPr lang="de-DE" sz="4000" dirty="0"/>
          </a:p>
          <a:p>
            <a:pPr marL="0" indent="0">
              <a:lnSpc>
                <a:spcPct val="110000"/>
              </a:lnSpc>
              <a:buFont typeface="Wingdings" pitchFamily="2" charset="2"/>
              <a:buNone/>
            </a:pPr>
            <a:r>
              <a:rPr lang="de-DE" sz="1800" dirty="0" smtClean="0">
                <a:solidFill>
                  <a:schemeClr val="tx2"/>
                </a:solidFill>
              </a:rPr>
              <a:t> </a:t>
            </a:r>
          </a:p>
        </p:txBody>
      </p:sp>
      <p:sp>
        <p:nvSpPr>
          <p:cNvPr id="3077" name="Rectangle 3"/>
          <p:cNvSpPr>
            <a:spLocks noChangeArrowheads="1"/>
          </p:cNvSpPr>
          <p:nvPr/>
        </p:nvSpPr>
        <p:spPr bwMode="auto">
          <a:xfrm>
            <a:off x="467544" y="4870864"/>
            <a:ext cx="7850187" cy="740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endParaRPr lang="de-DE" sz="3200" b="1" dirty="0"/>
          </a:p>
        </p:txBody>
      </p:sp>
      <p:sp>
        <p:nvSpPr>
          <p:cNvPr id="2" name="Fußzeilenplatzhalt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3" name="Foliennummernplatzhalt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C003B653-B760-4147-A310-CF3F49E22A1D}" type="slidenum">
              <a:rPr lang="de-DE" smtClean="0"/>
              <a:pPr>
                <a:defRPr/>
              </a:pPr>
              <a:t>1</a:t>
            </a:fld>
            <a:endParaRPr lang="de-DE"/>
          </a:p>
        </p:txBody>
      </p:sp>
    </p:spTree>
  </p:cSld>
  <p:clrMapOvr>
    <a:masterClrMapping/>
  </p:clrMapOvr>
  <p:transition>
    <p:strips dir="rd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80728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IV. </a:t>
            </a:r>
            <a:r>
              <a:rPr lang="de-DE" sz="2400" dirty="0" smtClean="0"/>
              <a:t>Umsetzung </a:t>
            </a:r>
            <a:r>
              <a:rPr lang="de-DE" sz="2400" dirty="0"/>
              <a:t>der verbindlichen BVT-Schlussfolgerungen im Ländervollzug</a:t>
            </a:r>
          </a:p>
          <a:p>
            <a:pPr marL="0" indent="0">
              <a:buNone/>
            </a:pPr>
            <a:r>
              <a:rPr lang="de-DE" dirty="0"/>
              <a:t>1. Konzeption des Umsetzungsgesetzes der IE-RL 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Erfasste Anlagen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Transformation der BVT-Schlussfolgerungen im nationalen Regelwerk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Auf Ebene einer Verordnung, § 7 Abs. 1a BImSchG-E; § 57 Abs. 3 und 4 WHG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Auf Ebene der TA Luft, §§ 12 Abs. 1a, 48 Abs. 1a BImSchG-E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Zentrale Probleme: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knappe Frist von 4 Jahren</a:t>
            </a:r>
          </a:p>
          <a:p>
            <a:pPr>
              <a:buFont typeface="Wingdings" pitchFamily="2" charset="2"/>
              <a:buChar char="Ø"/>
            </a:pPr>
            <a:r>
              <a:rPr lang="de-DE" dirty="0"/>
              <a:t>TALA-Verfahren führt lediglich zur Nichtanwendbarkeit einzelner Vorschriften der TA Luft; unmittelbare Anwendung der BVT-Schlussfolgerungen durch die einzelnen Vollzugsbehörden ?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0601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2. Schlüsselbegriff: beste verfügbare Techniken (BVT)</a:t>
            </a:r>
          </a:p>
          <a:p>
            <a:pPr marL="0" indent="0">
              <a:buNone/>
            </a:pPr>
            <a:r>
              <a:rPr lang="de-DE" dirty="0" smtClean="0"/>
              <a:t>a) Transformation in DE: Stand der Technik, § 3 Abs. 6 </a:t>
            </a:r>
            <a:r>
              <a:rPr lang="de-DE" dirty="0" smtClean="0"/>
              <a:t>BImSchG, Verknüpfung zur Vorsorgepflicht in § 5 Abs. 1 Nr. 2 BImSchG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b) BVT-Merkblatt: Dokument aufgrund Informationsaustausch mit KOM (Sevilla-Prozess), sektorales BREF, § 3 Abs. 6a BImSchG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Angewendete Techniken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Emissions- und Verbrauchswerte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Beschreibt Techniken, die für Festlegung der BVT berücksichtigt wurden</a:t>
            </a:r>
          </a:p>
          <a:p>
            <a:pPr marL="0" indent="0">
              <a:buNone/>
            </a:pPr>
            <a:r>
              <a:rPr lang="de-DE" dirty="0" smtClean="0"/>
              <a:t>c) BVT-Schlussfolgerungen: von KOM </a:t>
            </a:r>
            <a:r>
              <a:rPr lang="de-DE" dirty="0" smtClean="0"/>
              <a:t>im </a:t>
            </a:r>
            <a:r>
              <a:rPr lang="de-DE" dirty="0" err="1" smtClean="0"/>
              <a:t>Komitologieverfahren</a:t>
            </a:r>
            <a:r>
              <a:rPr lang="de-DE" dirty="0" smtClean="0"/>
              <a:t> erlassenes </a:t>
            </a:r>
            <a:r>
              <a:rPr lang="de-DE" dirty="0" smtClean="0"/>
              <a:t>Dokument mit Rechtsnormqualität, § 3 Abs. 6b BImSchG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BVT (Beschreibung und Bewertung)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Mit BVT assoziierte </a:t>
            </a:r>
            <a:r>
              <a:rPr lang="de-DE" dirty="0" smtClean="0"/>
              <a:t>Emissionswerte, § 3 Abs. 6c u. d BImSchG </a:t>
            </a:r>
            <a:endParaRPr lang="de-DE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de-DE" dirty="0" smtClean="0"/>
              <a:t>Überwachungsmaßnahmen, Verbrauchswerte</a:t>
            </a:r>
            <a:endParaRPr lang="fr-F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6816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 </a:t>
            </a:r>
            <a:endParaRPr lang="fr-F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3. TALA-Verfahren</a:t>
            </a:r>
            <a:endParaRPr lang="de-DE" sz="2400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Ausgangspunkt: Änderung TA Luft zu lang und unwägbar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Nr. 5.1.1 Abs. 5 TA Luft: unter bestimmten Voraussetzungen Aufhebung der Bindungswirkung der den Stand der Technik konkretisierenden Vorsorgeanforderungen der Nr. 5 TAL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Beratender Ausschuss aus sachkundigen Vertretern der beteiligten Kreise und Ländervertreter prüft, ob BVT-Schlussfolgerungen weitergehende oder ergänzende emissionsbegrenzende Anforderungen enthalten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BMU empfiehlt Empfehlung des TALA; Anhörung der Länder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Aufhebung der Bindungswirkung einer best. Vorsorgebestimmung der TAL durch Veröffentlichung im Bundesanzeiger 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Angabe </a:t>
            </a:r>
            <a:r>
              <a:rPr lang="de-DE" dirty="0"/>
              <a:t>einer fachlichen Auffassung </a:t>
            </a:r>
            <a:r>
              <a:rPr lang="de-DE" dirty="0" smtClean="0"/>
              <a:t>zum </a:t>
            </a:r>
            <a:r>
              <a:rPr lang="de-DE" dirty="0"/>
              <a:t>„neuen Stand der Technik</a:t>
            </a:r>
            <a:r>
              <a:rPr lang="de-DE" dirty="0" smtClean="0"/>
              <a:t>“ nach LAI-Beschluss zur Empfehlung  </a:t>
            </a:r>
            <a:endParaRPr lang="de-DE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5389366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67544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V. Neue Betreiberpflichten u. Übergangsvorschriften </a:t>
            </a:r>
          </a:p>
          <a:p>
            <a:pPr marL="0" indent="0">
              <a:buNone/>
            </a:pPr>
            <a:r>
              <a:rPr lang="de-DE" sz="2400" dirty="0"/>
              <a:t>1. Ausgangszustandsbericht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E-Anlagen nach BImSchG, § 5 Abs. 4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Anlass: Genehmigungsantrag, §§ 4, 16 BImSchG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Funktion: Beweissicherung für Rückführungspflicht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Zeitpunkt: Inbetriebnahme, § 7 Abs. 1 S. 5 9. </a:t>
            </a:r>
            <a:r>
              <a:rPr lang="de-DE" dirty="0" err="1"/>
              <a:t>BImSchV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Materiell: erhebliche Boden- oder </a:t>
            </a:r>
            <a:r>
              <a:rPr lang="de-DE" dirty="0" err="1"/>
              <a:t>Grundwasserver-schmutzung</a:t>
            </a:r>
            <a:r>
              <a:rPr lang="de-DE" dirty="0"/>
              <a:t> durch </a:t>
            </a:r>
            <a:r>
              <a:rPr lang="de-DE" u="sng" dirty="0"/>
              <a:t>relevante gefährliche </a:t>
            </a:r>
            <a:r>
              <a:rPr lang="de-DE" dirty="0"/>
              <a:t>Stoffe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Bezogen auf Bereich des Anlagengrundstücks für den Verschmutzungsmöglichkeit besteht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Informationen über Boden-/Grundwassermessungen, die zur Zeit des AZB den Zustand </a:t>
            </a:r>
            <a:r>
              <a:rPr lang="de-DE" dirty="0" smtClean="0"/>
              <a:t>wiedergeben</a:t>
            </a:r>
          </a:p>
          <a:p>
            <a:pPr>
              <a:buFont typeface="Arial" pitchFamily="34" charset="0"/>
              <a:buChar char="•"/>
            </a:pPr>
            <a:r>
              <a:rPr lang="de-DE" dirty="0" err="1" smtClean="0"/>
              <a:t>Verfahrensrechtl</a:t>
            </a:r>
            <a:r>
              <a:rPr lang="de-DE" dirty="0" smtClean="0"/>
              <a:t>. Anforderungen an Unterlagen: 9. </a:t>
            </a:r>
            <a:r>
              <a:rPr lang="de-DE" dirty="0" err="1" smtClean="0"/>
              <a:t>BImSchV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Sicherheitsleistung für R-pflicht ?</a:t>
            </a:r>
            <a:endParaRPr lang="fr-F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849522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2. </a:t>
            </a:r>
            <a:r>
              <a:rPr lang="de-DE" sz="2800" dirty="0" smtClean="0"/>
              <a:t>Informationspflichten </a:t>
            </a:r>
            <a:endParaRPr lang="de-DE" sz="2800" dirty="0"/>
          </a:p>
          <a:p>
            <a:pPr>
              <a:buFont typeface="Arial" pitchFamily="34" charset="0"/>
              <a:buChar char="•"/>
            </a:pPr>
            <a:r>
              <a:rPr lang="de-DE" sz="2400" dirty="0"/>
              <a:t>Jährliche Mitteilung nach Maßgabe der Genehmigung oder einer RVO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 smtClean="0"/>
              <a:t>Zusammenfassung der Ergebnisse </a:t>
            </a:r>
            <a:r>
              <a:rPr lang="de-DE" sz="2400" dirty="0"/>
              <a:t>der Emissionsüberwachung, insbesondere auch im Hinblick auf </a:t>
            </a:r>
            <a:r>
              <a:rPr lang="de-DE" sz="2400" dirty="0" err="1"/>
              <a:t>E‘bandbreiten</a:t>
            </a:r>
            <a:r>
              <a:rPr lang="de-DE" sz="2400" dirty="0"/>
              <a:t>, § 31 Abs. 1 Nr. 1 BImSchG</a:t>
            </a:r>
          </a:p>
          <a:p>
            <a:pPr>
              <a:buFont typeface="Wingdings" pitchFamily="2" charset="2"/>
              <a:buChar char="Ø"/>
            </a:pPr>
            <a:r>
              <a:rPr lang="de-DE" sz="2400" dirty="0"/>
              <a:t>sonstige Daten, die erforderlich sind, um Überprüfung der Voraussetzungen nach § 6 Abs. 1 Nr. 1 BImSchG zu ermöglichen, § 31 Abs. 1 Nr. 2 BImSchG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Keine zusätzlichen Messverpflichtungen des Betreibers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46984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/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3. </a:t>
            </a:r>
            <a:r>
              <a:rPr lang="de-DE" sz="2400" dirty="0"/>
              <a:t>Bestehende Anlagen nach § 67 Abs. 5 BImSchG</a:t>
            </a:r>
          </a:p>
          <a:p>
            <a:pPr marL="0" indent="0">
              <a:buNone/>
            </a:pPr>
            <a:r>
              <a:rPr lang="de-DE" dirty="0" smtClean="0"/>
              <a:t>a) Artikel 10 Abs. 3 </a:t>
            </a:r>
            <a:r>
              <a:rPr lang="de-DE" dirty="0" err="1" smtClean="0"/>
              <a:t>UmsetzungsG</a:t>
            </a:r>
            <a:r>
              <a:rPr lang="de-DE" dirty="0" smtClean="0"/>
              <a:t>: Inkrafttreten </a:t>
            </a:r>
            <a:r>
              <a:rPr lang="de-DE" dirty="0" err="1" smtClean="0"/>
              <a:t>idR</a:t>
            </a:r>
            <a:r>
              <a:rPr lang="de-DE" dirty="0" smtClean="0"/>
              <a:t> am 20. Tag nach der Verkündung im </a:t>
            </a:r>
            <a:r>
              <a:rPr lang="de-DE" dirty="0" err="1" smtClean="0"/>
              <a:t>BGBl</a:t>
            </a:r>
            <a:r>
              <a:rPr lang="de-DE" dirty="0" smtClean="0"/>
              <a:t>. I am 12.4.2013 (also am 2.5.2013)</a:t>
            </a:r>
          </a:p>
          <a:p>
            <a:pPr marL="0" indent="0">
              <a:buNone/>
            </a:pPr>
            <a:r>
              <a:rPr lang="de-DE" dirty="0" smtClean="0"/>
              <a:t>b) Sondervorschrift für bestehende Anlagen, § 67 Abs. 5 BImSchG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Neue Anforderungen (z.B. AZB oder Auskunftspflichten) ab 7.1.2014 (IVU-Anlagen) oder 7.1.2015 (Anlagen nach der IE-RL, die nicht von IVU-RL erfasst waren, z.B. 1.14, 2.1 oder 5.3)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Bestehende Anlagen sind: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Die sich vor dem 7.1.2013 in Betrieb befanden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Für die vor dem 7.1.2013 eine Gen. erteilt worden ist oder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Für die vor dem 7.1.2013 ein vollständiger Gen.-antrag vorlag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Sondervorschrift § 25 Abs. 2 der 9. </a:t>
            </a:r>
            <a:r>
              <a:rPr lang="de-DE" dirty="0" err="1" smtClean="0"/>
              <a:t>BImSchV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Bei 1. Änderungsgenehmigung ab 7.1.2014/7.7.2015 AZB für gesamte Anlage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5427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VI. </a:t>
            </a:r>
            <a:r>
              <a:rPr lang="de-DE" sz="2400" dirty="0" smtClean="0"/>
              <a:t>Maßnahmen der Überwachung -Herausforderungen für den Ländervollzug</a:t>
            </a:r>
          </a:p>
          <a:p>
            <a:pPr marL="0" indent="0">
              <a:buNone/>
            </a:pPr>
            <a:r>
              <a:rPr lang="de-DE" sz="2400" dirty="0" smtClean="0"/>
              <a:t>1. Überwachungspläne und Programme</a:t>
            </a:r>
            <a:endParaRPr lang="de-DE" sz="2400" dirty="0"/>
          </a:p>
          <a:p>
            <a:pPr marL="0" indent="0">
              <a:buNone/>
            </a:pPr>
            <a:r>
              <a:rPr lang="de-DE" sz="2400" dirty="0"/>
              <a:t>a) Überwachungsplan </a:t>
            </a:r>
          </a:p>
          <a:p>
            <a:pPr marL="0" indent="0">
              <a:buNone/>
            </a:pPr>
            <a:endParaRPr lang="de-DE" sz="2400" dirty="0"/>
          </a:p>
          <a:p>
            <a:pPr>
              <a:buFont typeface="Arial" pitchFamily="34" charset="0"/>
              <a:buChar char="•"/>
            </a:pPr>
            <a:r>
              <a:rPr lang="de-DE" sz="2400" dirty="0"/>
              <a:t>Geltungsbereich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Bewertung der wichtigen Umweltprobleme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Verzeichnis der Anlagen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Verfahren für Aufstellung von Programmen für regelmäßige / anlassbezogene Überwachung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/>
              <a:t>Ggf. Bestimmungen über Behördenzusammenarbeit</a:t>
            </a:r>
          </a:p>
          <a:p>
            <a:pPr marL="0" indent="0">
              <a:buNone/>
            </a:pPr>
            <a:endParaRPr lang="de-DE" sz="2400" dirty="0"/>
          </a:p>
          <a:p>
            <a:pPr marL="0" indent="0">
              <a:buNone/>
            </a:pPr>
            <a:endParaRPr lang="de-DE" sz="2400" dirty="0" smtClean="0"/>
          </a:p>
          <a:p>
            <a:pPr marL="457200" indent="-457200">
              <a:buAutoNum type="arabicPeriod"/>
            </a:pPr>
            <a:endParaRPr lang="de-DE" sz="2400" dirty="0"/>
          </a:p>
          <a:p>
            <a:pPr marL="457200" indent="-457200">
              <a:buAutoNum type="arabicPeriod"/>
            </a:pPr>
            <a:endParaRPr lang="de-DE" sz="2400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30551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b) Überwachungsprogramm</a:t>
            </a:r>
          </a:p>
          <a:p>
            <a:pPr marL="0" indent="0">
              <a:buNone/>
            </a:pPr>
            <a:r>
              <a:rPr lang="de-DE" dirty="0"/>
              <a:t>Regelmäßige Vor-Ort-Besichtigungen aufgrund einer systematischen Beurteilung der mit der Anlage verbundenen Umweltrisiken</a:t>
            </a:r>
          </a:p>
          <a:p>
            <a:pPr marL="0" indent="0">
              <a:buNone/>
            </a:pPr>
            <a:r>
              <a:rPr lang="de-DE" dirty="0"/>
              <a:t>Kriterien: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Mögliche/tatsächliche Auswirkungen der Anlage auf Mensch/Umwelt unter Berücksichtigung Emissionswerte/-typen, Empfindlichkeit der Umgebung und Unfallrisiko der Anlage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Bisherige Einhaltung der Genehmigungsanforderungen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Teilnahme am EMAS-System</a:t>
            </a:r>
          </a:p>
          <a:p>
            <a:pPr marL="0" indent="0">
              <a:buNone/>
            </a:pPr>
            <a:r>
              <a:rPr lang="de-DE" dirty="0"/>
              <a:t>Risikostufen zwischen einem und drei Jahren</a:t>
            </a:r>
          </a:p>
          <a:p>
            <a:pPr marL="0" indent="0">
              <a:buNone/>
            </a:pPr>
            <a:r>
              <a:rPr lang="de-DE" dirty="0"/>
              <a:t>Nach jeder Vor-Ort-Besichtigung Bericht durch Behörde</a:t>
            </a:r>
          </a:p>
          <a:p>
            <a:pPr marL="0" indent="0">
              <a:buNone/>
            </a:pPr>
            <a:r>
              <a:rPr lang="de-DE" dirty="0"/>
              <a:t>Übermittlung an Betreiber (2 Monate); Zugänglichmachung der Öffentlichkeit (4 Monate)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61382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2. Festlegung der Überwachungsintervalle aufgrund eines risikobasierten Konzepts</a:t>
            </a:r>
          </a:p>
          <a:p>
            <a:pPr marL="0" indent="0">
              <a:buNone/>
            </a:pPr>
            <a:r>
              <a:rPr lang="de-DE" dirty="0"/>
              <a:t>In den Ländern werden verschieden Modelle entwickelt und </a:t>
            </a:r>
            <a:r>
              <a:rPr lang="de-DE" dirty="0" smtClean="0"/>
              <a:t>z.T. im </a:t>
            </a:r>
            <a:r>
              <a:rPr lang="de-DE" dirty="0"/>
              <a:t>Rahmen der LAI diskutiert; dabei herrscht folgender Grundkonsens:</a:t>
            </a:r>
          </a:p>
          <a:p>
            <a:pPr marL="0" indent="0">
              <a:buNone/>
            </a:pP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Drei Risikostufen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Unterscheidung Wirkungs- und betreiberbezogene Kriterien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Jedes Kriterium wird anhand eines Punktesystems gewichtet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Problem der Mittelwertbildung (verschiedene medienbezogene Kriterien können sich neutralisieren) </a:t>
            </a:r>
            <a:r>
              <a:rPr lang="de-DE" u="sng" dirty="0" smtClean="0"/>
              <a:t>streitig</a:t>
            </a:r>
            <a:r>
              <a:rPr lang="de-DE" dirty="0" smtClean="0"/>
              <a:t>: bestimmt das </a:t>
            </a:r>
            <a:r>
              <a:rPr lang="de-DE" dirty="0"/>
              <a:t>strengste medienbezogene Einzelkriterium </a:t>
            </a:r>
            <a:r>
              <a:rPr lang="de-DE" dirty="0" smtClean="0"/>
              <a:t>den </a:t>
            </a:r>
            <a:r>
              <a:rPr lang="de-DE" dirty="0"/>
              <a:t>Überwachungsrhythmus (Beispiel: Luft 3, Wasser 1 führt nicht zu Stufe 2, sondern zu Stufe 3</a:t>
            </a:r>
            <a:r>
              <a:rPr lang="de-DE" dirty="0" smtClean="0"/>
              <a:t>) ?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1919226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3. </a:t>
            </a:r>
            <a:r>
              <a:rPr lang="de-DE" sz="2400" dirty="0"/>
              <a:t>Strategien der Länder angesichts knapper Ressourcen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Überwachung nach § 52 BImSchG durch zuständige Behörden oder </a:t>
            </a:r>
            <a:r>
              <a:rPr lang="de-DE" u="sng" dirty="0"/>
              <a:t>Beauftragte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Begrenzung der Überwachungspflicht nach § 52a BImSchG auf immissionsschutzrechtlich relevante Nebenbestimmungen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Sicherheitsleistungen zur Absicherung der Rückführungspflicht nach § 5 Abs. 4 </a:t>
            </a:r>
            <a:r>
              <a:rPr lang="de-DE" dirty="0" smtClean="0"/>
              <a:t>BImSchG ?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/>
              <a:t>Einführung neuer bzw. Anpassung von bestehenden Überwachungsgebühren</a:t>
            </a:r>
          </a:p>
          <a:p>
            <a:pPr>
              <a:buFont typeface="Arial" pitchFamily="34" charset="0"/>
              <a:buChar char="•"/>
            </a:pPr>
            <a:r>
              <a:rPr lang="de-DE" dirty="0"/>
              <a:t>Strategien für eine effizientere Anlagenüberwachung durch verstärkte </a:t>
            </a:r>
            <a:r>
              <a:rPr lang="de-DE" dirty="0" smtClean="0"/>
              <a:t>Behördenkooperation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Erarbeitung von </a:t>
            </a:r>
            <a:r>
              <a:rPr lang="de-DE" dirty="0" smtClean="0"/>
              <a:t>Vollzugshinweisen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endParaRPr lang="fr-F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19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66742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80728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I. Novelle der IVU-RL</a:t>
            </a:r>
          </a:p>
          <a:p>
            <a:pPr marL="0" indent="0">
              <a:buNone/>
            </a:pPr>
            <a:r>
              <a:rPr lang="de-DE" dirty="0" smtClean="0"/>
              <a:t>1. Anlass u. Grundstruktur</a:t>
            </a:r>
          </a:p>
          <a:p>
            <a:pPr marL="0" indent="0">
              <a:buNone/>
            </a:pPr>
            <a:r>
              <a:rPr lang="de-DE" dirty="0" smtClean="0"/>
              <a:t>2. </a:t>
            </a:r>
            <a:r>
              <a:rPr lang="de-DE" dirty="0"/>
              <a:t>Wesentliche Neuerungen </a:t>
            </a: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II. Überblick der Rechtsetzungskonzeption in DE</a:t>
            </a:r>
          </a:p>
          <a:p>
            <a:pPr marL="0" indent="0">
              <a:buNone/>
            </a:pPr>
            <a:r>
              <a:rPr lang="de-DE" dirty="0" smtClean="0"/>
              <a:t>1. Konzeption des Umsetzungsgesetzes der IE-RL</a:t>
            </a:r>
          </a:p>
          <a:p>
            <a:pPr marL="0" indent="0">
              <a:buNone/>
            </a:pPr>
            <a:r>
              <a:rPr lang="de-DE" dirty="0" smtClean="0"/>
              <a:t>2. Konzeption der Umsetzungs-Verordnungen</a:t>
            </a:r>
          </a:p>
          <a:p>
            <a:pPr marL="0" indent="0">
              <a:buNone/>
            </a:pPr>
            <a:r>
              <a:rPr lang="de-DE" sz="2400" dirty="0" smtClean="0"/>
              <a:t>III. Anlagen nach der IE-RL</a:t>
            </a:r>
          </a:p>
          <a:p>
            <a:pPr marL="0" indent="0">
              <a:buNone/>
            </a:pPr>
            <a:r>
              <a:rPr lang="de-DE" dirty="0" smtClean="0"/>
              <a:t>1. Anlagen nach dem BImSchG</a:t>
            </a:r>
            <a:endParaRPr lang="de-DE" dirty="0"/>
          </a:p>
          <a:p>
            <a:pPr marL="0" indent="0">
              <a:buNone/>
            </a:pPr>
            <a:r>
              <a:rPr lang="de-DE" dirty="0" smtClean="0"/>
              <a:t>2. Anlagen nach dem WHG und dem </a:t>
            </a:r>
            <a:r>
              <a:rPr lang="de-DE" dirty="0" err="1" smtClean="0"/>
              <a:t>KrWG</a:t>
            </a: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IV. Umsetzung der verbindlichen BVT-Schlussfolgerungen im Ländervollzug  </a:t>
            </a:r>
            <a:endParaRPr lang="de-DE" sz="2400" dirty="0"/>
          </a:p>
          <a:p>
            <a:pPr marL="0" indent="0">
              <a:buNone/>
            </a:pPr>
            <a:r>
              <a:rPr lang="de-DE" dirty="0" smtClean="0"/>
              <a:t>1. Konzeption des Umsetzungsgesetzes der IE-RL</a:t>
            </a:r>
          </a:p>
          <a:p>
            <a:pPr marL="0" indent="0">
              <a:buNone/>
            </a:pPr>
            <a:r>
              <a:rPr lang="de-DE" dirty="0" smtClean="0"/>
              <a:t>2. Schlüsselbegriff: beste verfügbare Techniken (BVT)</a:t>
            </a:r>
          </a:p>
          <a:p>
            <a:pPr marL="457200" indent="-457200">
              <a:buAutoNum type="arabicPeriod"/>
            </a:pP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 </a:t>
            </a:r>
            <a:endParaRPr lang="de-DE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8722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80728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VII. Ausblick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Umsetzung der IE-RL in nationales Recht ist innerhalb von zwei Jahren gelungen</a:t>
            </a:r>
            <a:endParaRPr lang="de-DE" dirty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Eigentliche Herausforderungen werden im Vollzug zu bewältigen sein 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Rechtsunsicherheiten und verstärkter Aufwand für Betreiber und Behörden werden sich erst in der künftigen Praxis seriös konkretisieren lassen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Erhöhter Vollzugsaufwand für IE-Anlagen führt bei nachhaltig knappen öffentlichen Ressourcen zu einer möglichen umweltpolitisch zweifelhaften Vernachlässigung der übrigen Anlagen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Bei Konzeption, Beratung und Verabschiedung europäischen Anlagenrechts ist den Bedürfnissen des Vollzuges stärkere Aufmerksamkeit zu schenken </a:t>
            </a: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20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2031579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7848600" cy="5334000"/>
          </a:xfrm>
        </p:spPr>
        <p:txBody>
          <a:bodyPr/>
          <a:lstStyle/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 smtClean="0"/>
              <a:t>      </a:t>
            </a:r>
            <a:r>
              <a:rPr lang="de-DE" sz="3200" dirty="0" smtClean="0"/>
              <a:t>Vielen Dank für </a:t>
            </a:r>
            <a:r>
              <a:rPr lang="de-DE" sz="3200" smtClean="0"/>
              <a:t>Ihre </a:t>
            </a:r>
            <a:r>
              <a:rPr lang="de-DE" sz="3200" smtClean="0"/>
              <a:t>Aufmerksamkeit !</a:t>
            </a:r>
            <a:endParaRPr lang="de-DE" sz="32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21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81554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/>
              <a:t>3. TALA-Verfahren</a:t>
            </a:r>
          </a:p>
          <a:p>
            <a:pPr marL="0" indent="0">
              <a:buNone/>
            </a:pPr>
            <a:r>
              <a:rPr lang="de-DE" sz="2400" dirty="0" smtClean="0"/>
              <a:t>V</a:t>
            </a:r>
            <a:r>
              <a:rPr lang="de-DE" sz="2400" dirty="0" smtClean="0"/>
              <a:t>. Neue Betreiberpflichten u. Übergangsvorschriften</a:t>
            </a:r>
          </a:p>
          <a:p>
            <a:pPr marL="0" indent="0">
              <a:buNone/>
            </a:pPr>
            <a:r>
              <a:rPr lang="de-DE" dirty="0" smtClean="0"/>
              <a:t>1. Ausgangszustandsbericht u. Rückführungspflicht</a:t>
            </a:r>
          </a:p>
          <a:p>
            <a:pPr marL="0" indent="0">
              <a:buNone/>
            </a:pPr>
            <a:r>
              <a:rPr lang="de-DE" dirty="0" smtClean="0"/>
              <a:t>2. </a:t>
            </a:r>
            <a:r>
              <a:rPr lang="de-DE" dirty="0"/>
              <a:t>Informationspflichten nach § 31 BImSchG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3. </a:t>
            </a:r>
            <a:r>
              <a:rPr lang="de-DE" dirty="0"/>
              <a:t>Bestehende Anlagen nach § 67 Abs. </a:t>
            </a:r>
            <a:r>
              <a:rPr lang="de-DE" dirty="0" smtClean="0"/>
              <a:t>5</a:t>
            </a:r>
            <a:endParaRPr lang="de-DE" sz="2400" dirty="0" smtClean="0"/>
          </a:p>
          <a:p>
            <a:pPr marL="0" indent="0">
              <a:buNone/>
            </a:pPr>
            <a:r>
              <a:rPr lang="de-DE" sz="2400" dirty="0" smtClean="0"/>
              <a:t>VI. Maßnahmen der Überwachung -Herausforderungen für den Ländervollzug</a:t>
            </a:r>
          </a:p>
          <a:p>
            <a:pPr marL="0" indent="0">
              <a:buNone/>
            </a:pPr>
            <a:r>
              <a:rPr lang="de-DE" dirty="0" smtClean="0"/>
              <a:t>1. Überwachungspläne und Programme</a:t>
            </a:r>
          </a:p>
          <a:p>
            <a:pPr marL="0" indent="0">
              <a:buNone/>
            </a:pPr>
            <a:r>
              <a:rPr lang="de-DE" dirty="0" smtClean="0"/>
              <a:t>2. Festlegung der Überwachungsintervalle aufgrund eines risikobasierten Konzepts </a:t>
            </a:r>
          </a:p>
          <a:p>
            <a:pPr marL="0" indent="0">
              <a:buNone/>
            </a:pPr>
            <a:r>
              <a:rPr lang="de-DE" dirty="0" smtClean="0"/>
              <a:t>3. Strategien der Länder angesichts knapper </a:t>
            </a:r>
            <a:r>
              <a:rPr lang="de-DE" dirty="0" smtClean="0"/>
              <a:t>Ressourcen</a:t>
            </a:r>
            <a:endParaRPr lang="de-DE" dirty="0" smtClean="0"/>
          </a:p>
          <a:p>
            <a:pPr marL="0" indent="0">
              <a:buNone/>
            </a:pPr>
            <a:r>
              <a:rPr lang="de-DE" sz="2400" dirty="0" smtClean="0"/>
              <a:t>VII. Ausblick</a:t>
            </a:r>
            <a:endParaRPr lang="fr-FR" sz="2400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3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6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323528" y="376238"/>
            <a:ext cx="5982022" cy="379412"/>
          </a:xfrm>
        </p:spPr>
        <p:txBody>
          <a:bodyPr/>
          <a:lstStyle/>
          <a:p>
            <a:r>
              <a:rPr lang="de-DE" dirty="0" smtClean="0">
                <a:solidFill>
                  <a:schemeClr val="tx1"/>
                </a:solidFill>
              </a:rPr>
              <a:t>I. Novelle der IVU-RL</a:t>
            </a:r>
            <a:endParaRPr lang="fr-FR" dirty="0">
              <a:solidFill>
                <a:schemeClr val="tx1"/>
              </a:solidFill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>
              <a:lnSpc>
                <a:spcPct val="90000"/>
              </a:lnSpc>
              <a:buNone/>
            </a:pPr>
            <a:r>
              <a:rPr lang="de-DE" dirty="0"/>
              <a:t>1.  </a:t>
            </a:r>
            <a:r>
              <a:rPr lang="de-DE" dirty="0" smtClean="0"/>
              <a:t>Anlass und Grundstruktur</a:t>
            </a:r>
            <a:endParaRPr lang="de-DE" dirty="0"/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de-DE" dirty="0"/>
              <a:t>Das integrative BVT-Konzept bei der Vermeidung und Verminderung der Umweltverschmutzung aus Industrieanlagen hat sich bewährt und sollte aus Gründen der Kohärenz und der Beseitigung von Wettbewerbsverzerrungen verstärkt werden,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de-DE" dirty="0"/>
              <a:t>Etablierung eines </a:t>
            </a:r>
            <a:r>
              <a:rPr lang="de-DE" dirty="0" err="1"/>
              <a:t>Komitologieausschusses</a:t>
            </a:r>
            <a:r>
              <a:rPr lang="de-DE" dirty="0"/>
              <a:t> zur Anpassung technischer Vorschriften auf den fortgeschrittenen Stand der Technik,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de-DE" dirty="0"/>
              <a:t>Einführung von Mindestvorschriften für Inspektionen und Ergänzungen bei der Berichterstattung,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de-DE" dirty="0"/>
              <a:t>Förderung von Innovationen bei der Weiterentwicklung von Techniken,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de-DE" dirty="0"/>
              <a:t>Vereinfachung und Zusammenführung des Rechtsrahmens bei Genehmigung und Überwachung </a:t>
            </a:r>
          </a:p>
          <a:p>
            <a:pPr>
              <a:lnSpc>
                <a:spcPct val="90000"/>
              </a:lnSpc>
              <a:buClr>
                <a:schemeClr val="tx1"/>
              </a:buClr>
              <a:buFontTx/>
              <a:buChar char="•"/>
            </a:pPr>
            <a:r>
              <a:rPr lang="de-DE" dirty="0"/>
              <a:t>Ausdehnung des Geltungsbereichs und der Bestimmungen der Rechtsvorschriften als Beitrag zur Zielerreichung der thematischen Strategien </a:t>
            </a:r>
          </a:p>
          <a:p>
            <a:endParaRPr lang="fr-F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4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78026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251520" y="908720"/>
            <a:ext cx="7848600" cy="5334000"/>
          </a:xfrm>
        </p:spPr>
        <p:txBody>
          <a:bodyPr/>
          <a:lstStyle/>
          <a:p>
            <a:pPr>
              <a:buClr>
                <a:schemeClr val="tx1"/>
              </a:buClr>
              <a:buNone/>
            </a:pPr>
            <a:r>
              <a:rPr lang="de-DE" dirty="0" smtClean="0"/>
              <a:t>Grundstruktur:</a:t>
            </a:r>
            <a:endParaRPr lang="de-DE" dirty="0"/>
          </a:p>
          <a:p>
            <a:pPr>
              <a:buClr>
                <a:schemeClr val="tx1"/>
              </a:buClr>
              <a:buNone/>
            </a:pPr>
            <a:endParaRPr lang="de-DE" dirty="0"/>
          </a:p>
          <a:p>
            <a:pPr>
              <a:buClr>
                <a:schemeClr val="tx1"/>
              </a:buClr>
              <a:buNone/>
            </a:pPr>
            <a:r>
              <a:rPr lang="de-DE" dirty="0"/>
              <a:t>a) Rechtsgrundlage: Art. </a:t>
            </a:r>
            <a:r>
              <a:rPr lang="de-DE" dirty="0" smtClean="0"/>
              <a:t>192 </a:t>
            </a:r>
            <a:r>
              <a:rPr lang="de-DE" dirty="0"/>
              <a:t>Abs. 1 </a:t>
            </a:r>
            <a:r>
              <a:rPr lang="de-DE" dirty="0" smtClean="0"/>
              <a:t>AEUV</a:t>
            </a:r>
            <a:endParaRPr lang="de-DE" dirty="0"/>
          </a:p>
          <a:p>
            <a:pPr>
              <a:buClr>
                <a:schemeClr val="tx1"/>
              </a:buClr>
              <a:buNone/>
            </a:pPr>
            <a:endParaRPr lang="de-DE" dirty="0"/>
          </a:p>
          <a:p>
            <a:pPr>
              <a:buClr>
                <a:schemeClr val="tx1"/>
              </a:buClr>
              <a:buNone/>
            </a:pPr>
            <a:r>
              <a:rPr lang="de-DE" dirty="0"/>
              <a:t>b) IVU-RL (96/61/EG) soll mit folgenden sektoralen Richtlinien zusammen geführt werden:</a:t>
            </a:r>
          </a:p>
          <a:p>
            <a:pPr>
              <a:buClr>
                <a:schemeClr val="tx1"/>
              </a:buClr>
              <a:buNone/>
            </a:pPr>
            <a:endParaRPr lang="de-DE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Titandioxidrichtlinien (78/176/EWG), (82/883/EWG) und (92/112/EWG)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VOC-Richtlinie (1999/13/EG)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Abfallverbrennungs-Richtlinie (2000/76/EG) und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Großfeuerungsanlagen-Richtlinie (2001/80/EG)</a:t>
            </a:r>
          </a:p>
          <a:p>
            <a:pPr>
              <a:buClr>
                <a:schemeClr val="tx1"/>
              </a:buClr>
              <a:buFontTx/>
              <a:buChar char="•"/>
            </a:pPr>
            <a:endParaRPr lang="de-DE" dirty="0"/>
          </a:p>
          <a:p>
            <a:pPr>
              <a:buClr>
                <a:schemeClr val="tx1"/>
              </a:buClr>
              <a:buFontTx/>
              <a:buChar char="•"/>
            </a:pPr>
            <a:endParaRPr lang="de-DE" dirty="0"/>
          </a:p>
          <a:p>
            <a:pPr>
              <a:buClr>
                <a:schemeClr val="tx1"/>
              </a:buClr>
              <a:buFontTx/>
              <a:buChar char="•"/>
            </a:pPr>
            <a:endParaRPr lang="de-DE" dirty="0"/>
          </a:p>
          <a:p>
            <a:endParaRPr lang="fr-FR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4759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>
              <a:buNone/>
            </a:pPr>
            <a:r>
              <a:rPr lang="de-DE" dirty="0" smtClean="0"/>
              <a:t>2. </a:t>
            </a:r>
            <a:r>
              <a:rPr lang="de-DE" dirty="0"/>
              <a:t>Wesentliche Neuerungen</a:t>
            </a:r>
          </a:p>
          <a:p>
            <a:pPr>
              <a:buNone/>
            </a:pPr>
            <a:endParaRPr lang="de-DE" dirty="0"/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Standortunabhängige Genehmigung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Betrieb einer Anlage durch mehrere Betreiber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Begrenzte Erweiterung des Anwendungsbereichs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Erhöhte Bedeutung der BVT-Merkblätter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Abweichungsmöglichkeit für Zukunftstechniken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Erweiterung der Berichtspflichten für Betreiber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Mindestanforderungen an die behördliche Überwachung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Harmonisierung und Ausweitung der Berichtspflichten der MS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Ausweitung des „</a:t>
            </a:r>
            <a:r>
              <a:rPr lang="de-DE" dirty="0" err="1"/>
              <a:t>Komitologieverfahren</a:t>
            </a:r>
            <a:r>
              <a:rPr lang="de-DE" dirty="0"/>
              <a:t> mit Kontrolle“</a:t>
            </a:r>
          </a:p>
          <a:p>
            <a:pPr>
              <a:buClr>
                <a:schemeClr val="tx1"/>
              </a:buClr>
              <a:buFontTx/>
              <a:buChar char="•"/>
            </a:pPr>
            <a:r>
              <a:rPr lang="de-DE" dirty="0"/>
              <a:t>Komplexe Übergangsbestimmungen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6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10235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II. Überblick der Rechtsetzungskonzeption in DE</a:t>
            </a:r>
          </a:p>
          <a:p>
            <a:pPr marL="0" indent="0">
              <a:buNone/>
            </a:pPr>
            <a:r>
              <a:rPr lang="de-DE" dirty="0" smtClean="0"/>
              <a:t>1. Konzeption des Umsetzungsgesetzes der IE-RL vom 8.4.2013 (</a:t>
            </a:r>
            <a:r>
              <a:rPr lang="de-DE" dirty="0" err="1" smtClean="0"/>
              <a:t>BGBl</a:t>
            </a:r>
            <a:r>
              <a:rPr lang="de-DE" dirty="0" smtClean="0"/>
              <a:t>. I S. 734)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Artikelgesetz mit Änderungen BImSchG, WHG, </a:t>
            </a:r>
            <a:r>
              <a:rPr lang="de-DE" dirty="0" err="1" smtClean="0"/>
              <a:t>KrWG</a:t>
            </a:r>
            <a:r>
              <a:rPr lang="de-DE" dirty="0" smtClean="0"/>
              <a:t>, sowie UVPG</a:t>
            </a:r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Schwerpunkt im BImSchG: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Transformation der BVT-Schlussfolgerungen im nationalen Regelwerk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Neue Betreiberpflicht Rückführungspflicht/AZB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Auskunftspflichten des Betreibers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Neue Anforderungen an die Regelüberwachung</a:t>
            </a:r>
            <a:endParaRPr lang="de-DE" dirty="0"/>
          </a:p>
          <a:p>
            <a:pPr>
              <a:buFont typeface="Wingdings" pitchFamily="2" charset="2"/>
              <a:buChar char="Ø"/>
            </a:pP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Änderungen im WHG und </a:t>
            </a:r>
            <a:r>
              <a:rPr lang="de-DE" dirty="0" err="1" smtClean="0"/>
              <a:t>KrWG</a:t>
            </a:r>
            <a:endParaRPr lang="de-DE" dirty="0" smtClean="0"/>
          </a:p>
          <a:p>
            <a:pPr>
              <a:buFont typeface="Arial" pitchFamily="34" charset="0"/>
              <a:buChar char="•"/>
            </a:pPr>
            <a:r>
              <a:rPr lang="de-DE" dirty="0" smtClean="0"/>
              <a:t>Änderungen der Anlage 1 des UVPG</a:t>
            </a:r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6284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el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836712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/>
              <a:t>2. Konzeption der </a:t>
            </a:r>
            <a:r>
              <a:rPr lang="de-DE" sz="2400" dirty="0" smtClean="0"/>
              <a:t>Umsetzungs-Verordnungen vom 2.5.2013 (</a:t>
            </a:r>
            <a:r>
              <a:rPr lang="de-DE" sz="2400" dirty="0" err="1" smtClean="0"/>
              <a:t>BGBl</a:t>
            </a:r>
            <a:r>
              <a:rPr lang="de-DE" sz="2400" dirty="0" smtClean="0"/>
              <a:t>. I S. 973 und 1021)</a:t>
            </a:r>
            <a:endParaRPr lang="de-DE" sz="2400" dirty="0"/>
          </a:p>
          <a:p>
            <a:pPr marL="0" indent="0">
              <a:buNone/>
            </a:pPr>
            <a:r>
              <a:rPr lang="de-DE" dirty="0"/>
              <a:t>a)</a:t>
            </a:r>
            <a:r>
              <a:rPr lang="de-DE" sz="2400" dirty="0"/>
              <a:t> </a:t>
            </a:r>
            <a:r>
              <a:rPr lang="de-DE" dirty="0"/>
              <a:t>Verordnung zur Umsetzung der IE-RL, zur Änderung der VO über Immissionsschutz- und Störfallbeauftragte und zum Erlass einer </a:t>
            </a:r>
            <a:r>
              <a:rPr lang="de-DE" dirty="0" err="1"/>
              <a:t>BekanntgabeVO</a:t>
            </a:r>
            <a:endParaRPr lang="de-DE" dirty="0"/>
          </a:p>
          <a:p>
            <a:pPr marL="0" indent="0">
              <a:buNone/>
            </a:pPr>
            <a:r>
              <a:rPr lang="de-DE" dirty="0"/>
              <a:t>Insbesondere: Anpassung und neue Struktur der 4. </a:t>
            </a:r>
            <a:r>
              <a:rPr lang="de-DE" dirty="0" err="1"/>
              <a:t>BImSchV</a:t>
            </a:r>
            <a:r>
              <a:rPr lang="de-DE" dirty="0"/>
              <a:t>, Änderung 9. </a:t>
            </a:r>
            <a:r>
              <a:rPr lang="de-DE" dirty="0" err="1"/>
              <a:t>BImSchV</a:t>
            </a:r>
            <a:r>
              <a:rPr lang="de-DE" dirty="0"/>
              <a:t>, Industriekläranlagen-Zulassungs- und </a:t>
            </a:r>
            <a:r>
              <a:rPr lang="de-DE" dirty="0" err="1"/>
              <a:t>ÜberwachungsVO</a:t>
            </a:r>
            <a:r>
              <a:rPr lang="de-DE" dirty="0"/>
              <a:t>-IZÜV, Änderung Abwasser- und </a:t>
            </a:r>
            <a:r>
              <a:rPr lang="de-DE" dirty="0" err="1"/>
              <a:t>DepV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b) VO zur Umsetzung der IE-RL, Änderung der 2., 13., 17., 21., 25. und 31. </a:t>
            </a:r>
            <a:r>
              <a:rPr lang="de-DE" dirty="0" err="1"/>
              <a:t>BImSchV</a:t>
            </a:r>
            <a:endParaRPr lang="de-DE" dirty="0"/>
          </a:p>
          <a:p>
            <a:pPr marL="0" indent="0">
              <a:buNone/>
            </a:pPr>
            <a:endParaRPr lang="de-DE" dirty="0"/>
          </a:p>
          <a:p>
            <a:pPr marL="0" indent="0">
              <a:buNone/>
            </a:pPr>
            <a:r>
              <a:rPr lang="de-DE" dirty="0"/>
              <a:t>Zwei getrennte VO-Pakete, da letzteres der Zustimmung des Deutschen Bundestags bedurfte, § 48b BImSchG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9FEE9588-0B29-4552-AA3B-8B4A182406EF}" type="slidenum">
              <a:rPr lang="de-DE" smtClean="0"/>
              <a:pPr/>
              <a:t>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3134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908720"/>
            <a:ext cx="7848600" cy="5334000"/>
          </a:xfrm>
        </p:spPr>
        <p:txBody>
          <a:bodyPr/>
          <a:lstStyle/>
          <a:p>
            <a:pPr marL="0" indent="0">
              <a:buNone/>
            </a:pPr>
            <a:r>
              <a:rPr lang="de-DE" sz="2400" dirty="0" smtClean="0"/>
              <a:t>III. Anlagen nach der IE-RL</a:t>
            </a:r>
          </a:p>
          <a:p>
            <a:pPr marL="0" indent="0">
              <a:buNone/>
            </a:pPr>
            <a:r>
              <a:rPr lang="de-DE" dirty="0" smtClean="0"/>
              <a:t>1. Anlagen nach dem BImSchG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Anlagen sind im Anhang 1 der 4. </a:t>
            </a:r>
            <a:r>
              <a:rPr lang="de-DE" dirty="0" err="1" smtClean="0"/>
              <a:t>BImSchV</a:t>
            </a:r>
            <a:r>
              <a:rPr lang="de-DE" dirty="0" smtClean="0"/>
              <a:t> in der neuen Spalte „d“ als „E“ gekennzeichnet (Schnittmenge aus bisheriger Spalte 1; entspricht Anhang I der IE-RL)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Besondere Pflichten für diese Anlagen werden im BImSchG statuiert (z.B. AZB, Verbindlichkeit der BVT-Schlussfolgerungen, Regelüberwachung aufgrund risikobasierter Bewertung)</a:t>
            </a:r>
          </a:p>
          <a:p>
            <a:pPr marL="0" indent="0">
              <a:buNone/>
            </a:pPr>
            <a:r>
              <a:rPr lang="de-DE" dirty="0" smtClean="0"/>
              <a:t>2. Anlagen nach dem WHG und </a:t>
            </a:r>
            <a:r>
              <a:rPr lang="de-DE" dirty="0" err="1" smtClean="0"/>
              <a:t>KrWG</a:t>
            </a:r>
            <a:r>
              <a:rPr lang="de-DE" dirty="0" smtClean="0"/>
              <a:t> 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Abwasserbehandlungsanlagen, in die Abwasser aus E-Anlage nach BImSchG eingeleitet und dieser nicht zugeordnet werden kann, § 60 Abs. 3 WHG</a:t>
            </a:r>
          </a:p>
          <a:p>
            <a:pPr>
              <a:buFont typeface="Wingdings" pitchFamily="2" charset="2"/>
              <a:buChar char="Ø"/>
            </a:pPr>
            <a:r>
              <a:rPr lang="de-DE" dirty="0" smtClean="0"/>
              <a:t>Deponien mit Aufnahmekapazität ab 10 t/d oder Gesamtkapazität ab 25T t, außer </a:t>
            </a:r>
            <a:r>
              <a:rPr lang="de-DE" dirty="0" err="1" smtClean="0"/>
              <a:t>Inertabfälle</a:t>
            </a:r>
            <a:r>
              <a:rPr lang="de-DE" dirty="0" smtClean="0"/>
              <a:t>, § 47 Abs. 7 </a:t>
            </a:r>
            <a:r>
              <a:rPr lang="de-DE" dirty="0" err="1" smtClean="0"/>
              <a:t>KrWG</a:t>
            </a:r>
            <a:r>
              <a:rPr lang="de-DE" dirty="0" smtClean="0"/>
              <a:t> </a:t>
            </a:r>
            <a:r>
              <a:rPr lang="de-DE" dirty="0" err="1" smtClean="0"/>
              <a:t>iVm</a:t>
            </a:r>
            <a:r>
              <a:rPr lang="de-DE" dirty="0" smtClean="0"/>
              <a:t> </a:t>
            </a:r>
            <a:r>
              <a:rPr lang="de-DE" dirty="0" err="1" smtClean="0"/>
              <a:t>DepV</a:t>
            </a:r>
            <a:endParaRPr lang="de-DE" dirty="0" smtClean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Dr. Andreas Wasielewski, MELUR SH</a:t>
            </a:r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9FEE9588-0B29-4552-AA3B-8B4A182406EF}" type="slidenum">
              <a:rPr lang="de-DE" smtClean="0"/>
              <a:pPr>
                <a:defRPr/>
              </a:pPr>
              <a:t>9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87181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olienlayoutSH_Landeswappen_melur">
  <a:themeElements>
    <a:clrScheme name="">
      <a:dk1>
        <a:srgbClr val="000000"/>
      </a:dk1>
      <a:lt1>
        <a:srgbClr val="FFFFFF"/>
      </a:lt1>
      <a:dk2>
        <a:srgbClr val="003399"/>
      </a:dk2>
      <a:lt2>
        <a:srgbClr val="FF0000"/>
      </a:lt2>
      <a:accent1>
        <a:srgbClr val="FFFF66"/>
      </a:accent1>
      <a:accent2>
        <a:srgbClr val="33CC33"/>
      </a:accent2>
      <a:accent3>
        <a:srgbClr val="FFFFFF"/>
      </a:accent3>
      <a:accent4>
        <a:srgbClr val="000000"/>
      </a:accent4>
      <a:accent5>
        <a:srgbClr val="FFFFB8"/>
      </a:accent5>
      <a:accent6>
        <a:srgbClr val="2DB92D"/>
      </a:accent6>
      <a:hlink>
        <a:srgbClr val="3399FF"/>
      </a:hlink>
      <a:folHlink>
        <a:srgbClr val="FF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5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>
          <a:noFill/>
        </a:ln>
        <a:effectLst/>
        <a:extLs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50000"/>
          </a:lnSpc>
          <a:spcBef>
            <a:spcPct val="20000"/>
          </a:spcBef>
          <a:spcAft>
            <a:spcPct val="20000"/>
          </a:spcAft>
          <a:buClrTx/>
          <a:buSzTx/>
          <a:buFontTx/>
          <a:buNone/>
          <a:tabLst/>
          <a:defRPr kumimoji="0" lang="de-DE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E70000"/>
        </a:accent6>
        <a:hlink>
          <a:srgbClr val="000099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FolienlayoutSH_Landeswappen_melur</Template>
  <TotalTime>0</TotalTime>
  <Words>1786</Words>
  <Application>Microsoft Office PowerPoint</Application>
  <PresentationFormat>Bildschirmpräsentation (4:3)</PresentationFormat>
  <Paragraphs>229</Paragraphs>
  <Slides>21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21</vt:i4>
      </vt:variant>
    </vt:vector>
  </HeadingPairs>
  <TitlesOfParts>
    <vt:vector size="22" baseType="lpstr">
      <vt:lpstr>FolienlayoutSH_Landeswappen_melur</vt:lpstr>
      <vt:lpstr>PowerPoint-Präsentation</vt:lpstr>
      <vt:lpstr>PowerPoint-Präsentation</vt:lpstr>
      <vt:lpstr>PowerPoint-Präsentation</vt:lpstr>
      <vt:lpstr>I. Novelle der IVU-RL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Wasielewski, Dr. Andreas (MLUR)</dc:creator>
  <cp:lastModifiedBy>Wasielewski, Dr. Andreas (MLUR)</cp:lastModifiedBy>
  <cp:revision>77</cp:revision>
  <cp:lastPrinted>2012-06-28T12:58:57Z</cp:lastPrinted>
  <dcterms:created xsi:type="dcterms:W3CDTF">2012-08-30T14:14:22Z</dcterms:created>
  <dcterms:modified xsi:type="dcterms:W3CDTF">2013-10-17T13:54:29Z</dcterms:modified>
</cp:coreProperties>
</file>