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23"/>
  </p:notesMasterIdLst>
  <p:handoutMasterIdLst>
    <p:handoutMasterId r:id="rId24"/>
  </p:handoutMasterIdLst>
  <p:sldIdLst>
    <p:sldId id="344" r:id="rId2"/>
    <p:sldId id="310" r:id="rId3"/>
    <p:sldId id="325" r:id="rId4"/>
    <p:sldId id="326" r:id="rId5"/>
    <p:sldId id="331" r:id="rId6"/>
    <p:sldId id="309" r:id="rId7"/>
    <p:sldId id="311" r:id="rId8"/>
    <p:sldId id="332" r:id="rId9"/>
    <p:sldId id="333" r:id="rId10"/>
    <p:sldId id="343" r:id="rId11"/>
    <p:sldId id="312" r:id="rId12"/>
    <p:sldId id="334" r:id="rId13"/>
    <p:sldId id="313" r:id="rId14"/>
    <p:sldId id="335" r:id="rId15"/>
    <p:sldId id="336" r:id="rId16"/>
    <p:sldId id="337" r:id="rId17"/>
    <p:sldId id="338" r:id="rId18"/>
    <p:sldId id="339" r:id="rId19"/>
    <p:sldId id="340" r:id="rId20"/>
    <p:sldId id="342" r:id="rId21"/>
    <p:sldId id="308" r:id="rId22"/>
  </p:sldIdLst>
  <p:sldSz cx="9144000" cy="6858000" type="screen4x3"/>
  <p:notesSz cx="6797675" cy="9926638"/>
  <p:defaultTextStyle>
    <a:defPPr>
      <a:defRPr lang="de-DE"/>
    </a:defPPr>
    <a:lvl1pPr algn="l" rtl="0" fontAlgn="base">
      <a:spcBef>
        <a:spcPct val="0"/>
      </a:spcBef>
      <a:spcAft>
        <a:spcPct val="0"/>
      </a:spcAft>
      <a:defRPr sz="28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8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8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8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800" kern="1200">
        <a:solidFill>
          <a:schemeClr val="tx1"/>
        </a:solidFill>
        <a:latin typeface="Times New Roman" pitchFamily="18" charset="0"/>
        <a:ea typeface="+mn-ea"/>
        <a:cs typeface="Arial" charset="0"/>
      </a:defRPr>
    </a:lvl5pPr>
    <a:lvl6pPr marL="2286000" algn="l" defTabSz="914400" rtl="0" eaLnBrk="1" latinLnBrk="0" hangingPunct="1">
      <a:defRPr sz="2800" kern="1200">
        <a:solidFill>
          <a:schemeClr val="tx1"/>
        </a:solidFill>
        <a:latin typeface="Times New Roman" pitchFamily="18" charset="0"/>
        <a:ea typeface="+mn-ea"/>
        <a:cs typeface="Arial" charset="0"/>
      </a:defRPr>
    </a:lvl6pPr>
    <a:lvl7pPr marL="2743200" algn="l" defTabSz="914400" rtl="0" eaLnBrk="1" latinLnBrk="0" hangingPunct="1">
      <a:defRPr sz="2800" kern="1200">
        <a:solidFill>
          <a:schemeClr val="tx1"/>
        </a:solidFill>
        <a:latin typeface="Times New Roman" pitchFamily="18" charset="0"/>
        <a:ea typeface="+mn-ea"/>
        <a:cs typeface="Arial" charset="0"/>
      </a:defRPr>
    </a:lvl7pPr>
    <a:lvl8pPr marL="3200400" algn="l" defTabSz="914400" rtl="0" eaLnBrk="1" latinLnBrk="0" hangingPunct="1">
      <a:defRPr sz="2800" kern="1200">
        <a:solidFill>
          <a:schemeClr val="tx1"/>
        </a:solidFill>
        <a:latin typeface="Times New Roman" pitchFamily="18" charset="0"/>
        <a:ea typeface="+mn-ea"/>
        <a:cs typeface="Arial" charset="0"/>
      </a:defRPr>
    </a:lvl8pPr>
    <a:lvl9pPr marL="3657600" algn="l" defTabSz="914400" rtl="0" eaLnBrk="1" latinLnBrk="0" hangingPunct="1">
      <a:defRPr sz="28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us Wulff" initials="JW"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99"/>
    <a:srgbClr val="FFFF00"/>
    <a:srgbClr val="F3E4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94660" autoAdjust="0"/>
  </p:normalViewPr>
  <p:slideViewPr>
    <p:cSldViewPr>
      <p:cViewPr varScale="1">
        <p:scale>
          <a:sx n="72" d="100"/>
          <a:sy n="72" d="100"/>
        </p:scale>
        <p:origin x="-14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44813"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de-DE"/>
          </a:p>
        </p:txBody>
      </p:sp>
      <p:sp>
        <p:nvSpPr>
          <p:cNvPr id="18435" name="Rectangle 3"/>
          <p:cNvSpPr>
            <a:spLocks noGrp="1" noChangeArrowheads="1"/>
          </p:cNvSpPr>
          <p:nvPr>
            <p:ph type="dt" sz="quarter" idx="1"/>
          </p:nvPr>
        </p:nvSpPr>
        <p:spPr bwMode="auto">
          <a:xfrm>
            <a:off x="3852863" y="0"/>
            <a:ext cx="2944812"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de-DE"/>
          </a:p>
        </p:txBody>
      </p:sp>
      <p:sp>
        <p:nvSpPr>
          <p:cNvPr id="18436" name="Rectangle 4"/>
          <p:cNvSpPr>
            <a:spLocks noGrp="1" noChangeArrowheads="1"/>
          </p:cNvSpPr>
          <p:nvPr>
            <p:ph type="ftr" sz="quarter" idx="2"/>
          </p:nvPr>
        </p:nvSpPr>
        <p:spPr bwMode="auto">
          <a:xfrm>
            <a:off x="1" y="9431417"/>
            <a:ext cx="2944813"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de-DE"/>
          </a:p>
        </p:txBody>
      </p:sp>
      <p:sp>
        <p:nvSpPr>
          <p:cNvPr id="18437" name="Rectangle 5"/>
          <p:cNvSpPr>
            <a:spLocks noGrp="1" noChangeArrowheads="1"/>
          </p:cNvSpPr>
          <p:nvPr>
            <p:ph type="sldNum" sz="quarter" idx="3"/>
          </p:nvPr>
        </p:nvSpPr>
        <p:spPr bwMode="auto">
          <a:xfrm>
            <a:off x="3852863" y="9431417"/>
            <a:ext cx="2944812"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88F9F83-E2D9-4E39-A1A1-0BF59D469A95}" type="slidenum">
              <a:rPr lang="de-DE"/>
              <a:pPr>
                <a:defRPr/>
              </a:pPr>
              <a:t>‹Nr.›</a:t>
            </a:fld>
            <a:endParaRPr lang="de-DE"/>
          </a:p>
        </p:txBody>
      </p:sp>
    </p:spTree>
    <p:extLst>
      <p:ext uri="{BB962C8B-B14F-4D97-AF65-F5344CB8AC3E}">
        <p14:creationId xmlns:p14="http://schemas.microsoft.com/office/powerpoint/2010/main" val="3895520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2944813"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de-DE"/>
          </a:p>
        </p:txBody>
      </p:sp>
      <p:sp>
        <p:nvSpPr>
          <p:cNvPr id="22531" name="Rectangle 3"/>
          <p:cNvSpPr>
            <a:spLocks noGrp="1" noChangeArrowheads="1"/>
          </p:cNvSpPr>
          <p:nvPr>
            <p:ph type="dt" idx="1"/>
          </p:nvPr>
        </p:nvSpPr>
        <p:spPr bwMode="auto">
          <a:xfrm>
            <a:off x="3852863" y="0"/>
            <a:ext cx="2944812"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de-DE"/>
          </a:p>
        </p:txBody>
      </p:sp>
      <p:sp>
        <p:nvSpPr>
          <p:cNvPr id="19460" name="Rectangle 4"/>
          <p:cNvSpPr>
            <a:spLocks noGrp="1" noRot="1" noChangeAspect="1" noChangeArrowheads="1" noTextEdit="1"/>
          </p:cNvSpPr>
          <p:nvPr>
            <p:ph type="sldImg" idx="2"/>
          </p:nvPr>
        </p:nvSpPr>
        <p:spPr bwMode="auto">
          <a:xfrm>
            <a:off x="922338" y="746125"/>
            <a:ext cx="4960937"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906463" y="4714122"/>
            <a:ext cx="4984750" cy="4466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22534" name="Rectangle 6"/>
          <p:cNvSpPr>
            <a:spLocks noGrp="1" noChangeArrowheads="1"/>
          </p:cNvSpPr>
          <p:nvPr>
            <p:ph type="ftr" sz="quarter" idx="4"/>
          </p:nvPr>
        </p:nvSpPr>
        <p:spPr bwMode="auto">
          <a:xfrm>
            <a:off x="1" y="9431417"/>
            <a:ext cx="2944813"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de-DE"/>
          </a:p>
        </p:txBody>
      </p:sp>
      <p:sp>
        <p:nvSpPr>
          <p:cNvPr id="22535" name="Rectangle 7"/>
          <p:cNvSpPr>
            <a:spLocks noGrp="1" noChangeArrowheads="1"/>
          </p:cNvSpPr>
          <p:nvPr>
            <p:ph type="sldNum" sz="quarter" idx="5"/>
          </p:nvPr>
        </p:nvSpPr>
        <p:spPr bwMode="auto">
          <a:xfrm>
            <a:off x="3852863" y="9431417"/>
            <a:ext cx="2944812" cy="49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7059D21-CC6E-4C59-8569-BD04FC9EC471}" type="slidenum">
              <a:rPr lang="de-DE"/>
              <a:pPr>
                <a:defRPr/>
              </a:pPr>
              <a:t>‹Nr.›</a:t>
            </a:fld>
            <a:endParaRPr lang="de-DE"/>
          </a:p>
        </p:txBody>
      </p:sp>
    </p:spTree>
    <p:extLst>
      <p:ext uri="{BB962C8B-B14F-4D97-AF65-F5344CB8AC3E}">
        <p14:creationId xmlns:p14="http://schemas.microsoft.com/office/powerpoint/2010/main" val="17135789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www.baumann-rechtsanwaelte.de</a:t>
            </a:r>
          </a:p>
        </p:txBody>
      </p:sp>
      <p:sp>
        <p:nvSpPr>
          <p:cNvPr id="6" name="Rectangle 6"/>
          <p:cNvSpPr>
            <a:spLocks noGrp="1" noChangeArrowheads="1"/>
          </p:cNvSpPr>
          <p:nvPr>
            <p:ph type="sldNum" sz="quarter" idx="12"/>
          </p:nvPr>
        </p:nvSpPr>
        <p:spPr>
          <a:ln/>
        </p:spPr>
        <p:txBody>
          <a:bodyPr/>
          <a:lstStyle>
            <a:lvl1pPr>
              <a:defRPr/>
            </a:lvl1pPr>
          </a:lstStyle>
          <a:p>
            <a:pPr>
              <a:defRPr/>
            </a:pPr>
            <a:fld id="{69EB7242-9274-4787-BCEA-3A264AF3EA94}" type="slidenum">
              <a:rPr lang="de-DE"/>
              <a:pPr>
                <a:defRPr/>
              </a:pPr>
              <a:t>‹Nr.›</a:t>
            </a:fld>
            <a:endParaRPr lang="de-DE"/>
          </a:p>
        </p:txBody>
      </p:sp>
    </p:spTree>
    <p:extLst>
      <p:ext uri="{BB962C8B-B14F-4D97-AF65-F5344CB8AC3E}">
        <p14:creationId xmlns:p14="http://schemas.microsoft.com/office/powerpoint/2010/main" val="1757150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www.baumann-rechtsanwaelte.de</a:t>
            </a:r>
          </a:p>
        </p:txBody>
      </p:sp>
      <p:sp>
        <p:nvSpPr>
          <p:cNvPr id="6" name="Rectangle 6"/>
          <p:cNvSpPr>
            <a:spLocks noGrp="1" noChangeArrowheads="1"/>
          </p:cNvSpPr>
          <p:nvPr>
            <p:ph type="sldNum" sz="quarter" idx="12"/>
          </p:nvPr>
        </p:nvSpPr>
        <p:spPr>
          <a:ln/>
        </p:spPr>
        <p:txBody>
          <a:bodyPr/>
          <a:lstStyle>
            <a:lvl1pPr>
              <a:defRPr/>
            </a:lvl1pPr>
          </a:lstStyle>
          <a:p>
            <a:pPr>
              <a:defRPr/>
            </a:pPr>
            <a:fld id="{C0EFD1CB-68EA-46E0-83AC-E0C42A0E0C2E}" type="slidenum">
              <a:rPr lang="de-DE"/>
              <a:pPr>
                <a:defRPr/>
              </a:pPr>
              <a:t>‹Nr.›</a:t>
            </a:fld>
            <a:endParaRPr lang="de-DE"/>
          </a:p>
        </p:txBody>
      </p:sp>
    </p:spTree>
    <p:extLst>
      <p:ext uri="{BB962C8B-B14F-4D97-AF65-F5344CB8AC3E}">
        <p14:creationId xmlns:p14="http://schemas.microsoft.com/office/powerpoint/2010/main" val="3284316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1371600"/>
            <a:ext cx="1905000" cy="4495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1371600"/>
            <a:ext cx="5562600" cy="44958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www.baumann-rechtsanwaelte.de</a:t>
            </a:r>
          </a:p>
        </p:txBody>
      </p:sp>
      <p:sp>
        <p:nvSpPr>
          <p:cNvPr id="6" name="Rectangle 6"/>
          <p:cNvSpPr>
            <a:spLocks noGrp="1" noChangeArrowheads="1"/>
          </p:cNvSpPr>
          <p:nvPr>
            <p:ph type="sldNum" sz="quarter" idx="12"/>
          </p:nvPr>
        </p:nvSpPr>
        <p:spPr>
          <a:ln/>
        </p:spPr>
        <p:txBody>
          <a:bodyPr/>
          <a:lstStyle>
            <a:lvl1pPr>
              <a:defRPr/>
            </a:lvl1pPr>
          </a:lstStyle>
          <a:p>
            <a:pPr>
              <a:defRPr/>
            </a:pPr>
            <a:fld id="{6CD48190-726D-4361-AEEC-9EED7D7DA680}" type="slidenum">
              <a:rPr lang="de-DE"/>
              <a:pPr>
                <a:defRPr/>
              </a:pPr>
              <a:t>‹Nr.›</a:t>
            </a:fld>
            <a:endParaRPr lang="de-DE"/>
          </a:p>
        </p:txBody>
      </p:sp>
    </p:spTree>
    <p:extLst>
      <p:ext uri="{BB962C8B-B14F-4D97-AF65-F5344CB8AC3E}">
        <p14:creationId xmlns:p14="http://schemas.microsoft.com/office/powerpoint/2010/main" val="356449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solidFill>
                  <a:schemeClr val="bg2">
                    <a:lumMod val="75000"/>
                  </a:schemeClr>
                </a:solidFill>
              </a:defRPr>
            </a:lvl1pPr>
          </a:lstStyle>
          <a:p>
            <a:pPr>
              <a:defRPr/>
            </a:pPr>
            <a:r>
              <a:rPr lang="de-DE" dirty="0"/>
              <a:t>www.baumann-rechtsanwaelte.de</a:t>
            </a:r>
          </a:p>
        </p:txBody>
      </p:sp>
      <p:sp>
        <p:nvSpPr>
          <p:cNvPr id="6" name="Rectangle 6"/>
          <p:cNvSpPr>
            <a:spLocks noGrp="1" noChangeArrowheads="1"/>
          </p:cNvSpPr>
          <p:nvPr>
            <p:ph type="sldNum" sz="quarter" idx="12"/>
          </p:nvPr>
        </p:nvSpPr>
        <p:spPr>
          <a:ln/>
        </p:spPr>
        <p:txBody>
          <a:bodyPr/>
          <a:lstStyle>
            <a:lvl1pPr>
              <a:defRPr lang="de-DE" sz="1400" kern="1200" smtClean="0">
                <a:solidFill>
                  <a:schemeClr val="bg2">
                    <a:lumMod val="75000"/>
                  </a:schemeClr>
                </a:solidFill>
                <a:latin typeface="+mn-lt"/>
                <a:ea typeface="+mn-ea"/>
                <a:cs typeface="+mn-cs"/>
              </a:defRPr>
            </a:lvl1pPr>
          </a:lstStyle>
          <a:p>
            <a:pPr>
              <a:defRPr/>
            </a:pPr>
            <a:fld id="{75217EBC-CA6D-4817-AED1-96A605AB1CDD}" type="slidenum">
              <a:rPr lang="de-DE" smtClean="0"/>
              <a:pPr>
                <a:defRPr/>
              </a:pPr>
              <a:t>‹Nr.›</a:t>
            </a:fld>
            <a:endParaRPr lang="de-DE" dirty="0"/>
          </a:p>
        </p:txBody>
      </p:sp>
      <p:pic>
        <p:nvPicPr>
          <p:cNvPr id="7" name="Picture 12" descr="Lo_BA"/>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62600" y="381000"/>
            <a:ext cx="31972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8405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www.baumann-rechtsanwaelte.de</a:t>
            </a:r>
          </a:p>
        </p:txBody>
      </p:sp>
      <p:sp>
        <p:nvSpPr>
          <p:cNvPr id="6" name="Rectangle 6"/>
          <p:cNvSpPr>
            <a:spLocks noGrp="1" noChangeArrowheads="1"/>
          </p:cNvSpPr>
          <p:nvPr>
            <p:ph type="sldNum" sz="quarter" idx="12"/>
          </p:nvPr>
        </p:nvSpPr>
        <p:spPr>
          <a:ln/>
        </p:spPr>
        <p:txBody>
          <a:bodyPr/>
          <a:lstStyle>
            <a:lvl1pPr>
              <a:defRPr/>
            </a:lvl1pPr>
          </a:lstStyle>
          <a:p>
            <a:pPr>
              <a:defRPr/>
            </a:pPr>
            <a:fld id="{EEC2C66A-91E4-4F58-9347-99C3E15FBCB4}" type="slidenum">
              <a:rPr lang="de-DE"/>
              <a:pPr>
                <a:defRPr/>
              </a:pPr>
              <a:t>‹Nr.›</a:t>
            </a:fld>
            <a:endParaRPr lang="de-DE"/>
          </a:p>
        </p:txBody>
      </p:sp>
    </p:spTree>
    <p:extLst>
      <p:ext uri="{BB962C8B-B14F-4D97-AF65-F5344CB8AC3E}">
        <p14:creationId xmlns:p14="http://schemas.microsoft.com/office/powerpoint/2010/main" val="175084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2667000"/>
            <a:ext cx="37338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724400" y="2667000"/>
            <a:ext cx="37338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www.baumann-rechtsanwaelte.de</a:t>
            </a:r>
          </a:p>
        </p:txBody>
      </p:sp>
      <p:sp>
        <p:nvSpPr>
          <p:cNvPr id="7" name="Rectangle 6"/>
          <p:cNvSpPr>
            <a:spLocks noGrp="1" noChangeArrowheads="1"/>
          </p:cNvSpPr>
          <p:nvPr>
            <p:ph type="sldNum" sz="quarter" idx="12"/>
          </p:nvPr>
        </p:nvSpPr>
        <p:spPr>
          <a:ln/>
        </p:spPr>
        <p:txBody>
          <a:bodyPr/>
          <a:lstStyle>
            <a:lvl1pPr>
              <a:defRPr/>
            </a:lvl1pPr>
          </a:lstStyle>
          <a:p>
            <a:pPr>
              <a:defRPr/>
            </a:pPr>
            <a:fld id="{D8E39DA4-95C6-42DC-9B2C-23CB10608878}" type="slidenum">
              <a:rPr lang="de-DE"/>
              <a:pPr>
                <a:defRPr/>
              </a:pPr>
              <a:t>‹Nr.›</a:t>
            </a:fld>
            <a:endParaRPr lang="de-DE"/>
          </a:p>
        </p:txBody>
      </p:sp>
    </p:spTree>
    <p:extLst>
      <p:ext uri="{BB962C8B-B14F-4D97-AF65-F5344CB8AC3E}">
        <p14:creationId xmlns:p14="http://schemas.microsoft.com/office/powerpoint/2010/main" val="208752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r>
              <a:rPr lang="de-DE"/>
              <a:t>www.baumann-rechtsanwaelte.de</a:t>
            </a:r>
          </a:p>
        </p:txBody>
      </p:sp>
      <p:sp>
        <p:nvSpPr>
          <p:cNvPr id="9" name="Rectangle 6"/>
          <p:cNvSpPr>
            <a:spLocks noGrp="1" noChangeArrowheads="1"/>
          </p:cNvSpPr>
          <p:nvPr>
            <p:ph type="sldNum" sz="quarter" idx="12"/>
          </p:nvPr>
        </p:nvSpPr>
        <p:spPr>
          <a:ln/>
        </p:spPr>
        <p:txBody>
          <a:bodyPr/>
          <a:lstStyle>
            <a:lvl1pPr>
              <a:defRPr/>
            </a:lvl1pPr>
          </a:lstStyle>
          <a:p>
            <a:pPr>
              <a:defRPr/>
            </a:pPr>
            <a:fld id="{C5C0CDB9-4498-4D0A-AE48-F01377F480AE}" type="slidenum">
              <a:rPr lang="de-DE"/>
              <a:pPr>
                <a:defRPr/>
              </a:pPr>
              <a:t>‹Nr.›</a:t>
            </a:fld>
            <a:endParaRPr lang="de-DE"/>
          </a:p>
        </p:txBody>
      </p:sp>
    </p:spTree>
    <p:extLst>
      <p:ext uri="{BB962C8B-B14F-4D97-AF65-F5344CB8AC3E}">
        <p14:creationId xmlns:p14="http://schemas.microsoft.com/office/powerpoint/2010/main" val="724910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r>
              <a:rPr lang="de-DE"/>
              <a:t>www.baumann-rechtsanwaelte.de</a:t>
            </a:r>
          </a:p>
        </p:txBody>
      </p:sp>
      <p:sp>
        <p:nvSpPr>
          <p:cNvPr id="5" name="Rectangle 6"/>
          <p:cNvSpPr>
            <a:spLocks noGrp="1" noChangeArrowheads="1"/>
          </p:cNvSpPr>
          <p:nvPr>
            <p:ph type="sldNum" sz="quarter" idx="12"/>
          </p:nvPr>
        </p:nvSpPr>
        <p:spPr>
          <a:ln/>
        </p:spPr>
        <p:txBody>
          <a:bodyPr/>
          <a:lstStyle>
            <a:lvl1pPr>
              <a:defRPr/>
            </a:lvl1pPr>
          </a:lstStyle>
          <a:p>
            <a:pPr>
              <a:defRPr/>
            </a:pPr>
            <a:fld id="{9A2EFF99-F62F-4AA6-A8E8-51BA09636D19}" type="slidenum">
              <a:rPr lang="de-DE"/>
              <a:pPr>
                <a:defRPr/>
              </a:pPr>
              <a:t>‹Nr.›</a:t>
            </a:fld>
            <a:endParaRPr lang="de-DE"/>
          </a:p>
        </p:txBody>
      </p:sp>
    </p:spTree>
    <p:extLst>
      <p:ext uri="{BB962C8B-B14F-4D97-AF65-F5344CB8AC3E}">
        <p14:creationId xmlns:p14="http://schemas.microsoft.com/office/powerpoint/2010/main" val="61816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r>
              <a:rPr lang="de-DE"/>
              <a:t>www.baumann-rechtsanwaelte.de</a:t>
            </a:r>
          </a:p>
        </p:txBody>
      </p:sp>
      <p:sp>
        <p:nvSpPr>
          <p:cNvPr id="4" name="Rectangle 6"/>
          <p:cNvSpPr>
            <a:spLocks noGrp="1" noChangeArrowheads="1"/>
          </p:cNvSpPr>
          <p:nvPr>
            <p:ph type="sldNum" sz="quarter" idx="12"/>
          </p:nvPr>
        </p:nvSpPr>
        <p:spPr>
          <a:ln/>
        </p:spPr>
        <p:txBody>
          <a:bodyPr/>
          <a:lstStyle>
            <a:lvl1pPr>
              <a:defRPr/>
            </a:lvl1pPr>
          </a:lstStyle>
          <a:p>
            <a:pPr>
              <a:defRPr/>
            </a:pPr>
            <a:fld id="{7F90C05E-0B58-473B-A67F-94173EFD14ED}" type="slidenum">
              <a:rPr lang="de-DE"/>
              <a:pPr>
                <a:defRPr/>
              </a:pPr>
              <a:t>‹Nr.›</a:t>
            </a:fld>
            <a:endParaRPr lang="de-DE"/>
          </a:p>
        </p:txBody>
      </p:sp>
    </p:spTree>
    <p:extLst>
      <p:ext uri="{BB962C8B-B14F-4D97-AF65-F5344CB8AC3E}">
        <p14:creationId xmlns:p14="http://schemas.microsoft.com/office/powerpoint/2010/main" val="7971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www.baumann-rechtsanwaelte.de</a:t>
            </a:r>
          </a:p>
        </p:txBody>
      </p:sp>
      <p:sp>
        <p:nvSpPr>
          <p:cNvPr id="7" name="Rectangle 6"/>
          <p:cNvSpPr>
            <a:spLocks noGrp="1" noChangeArrowheads="1"/>
          </p:cNvSpPr>
          <p:nvPr>
            <p:ph type="sldNum" sz="quarter" idx="12"/>
          </p:nvPr>
        </p:nvSpPr>
        <p:spPr>
          <a:ln/>
        </p:spPr>
        <p:txBody>
          <a:bodyPr/>
          <a:lstStyle>
            <a:lvl1pPr>
              <a:defRPr/>
            </a:lvl1pPr>
          </a:lstStyle>
          <a:p>
            <a:pPr>
              <a:defRPr/>
            </a:pPr>
            <a:fld id="{C1125082-2600-48FE-AF7A-7773860FFBB9}" type="slidenum">
              <a:rPr lang="de-DE"/>
              <a:pPr>
                <a:defRPr/>
              </a:pPr>
              <a:t>‹Nr.›</a:t>
            </a:fld>
            <a:endParaRPr lang="de-DE"/>
          </a:p>
        </p:txBody>
      </p:sp>
    </p:spTree>
    <p:extLst>
      <p:ext uri="{BB962C8B-B14F-4D97-AF65-F5344CB8AC3E}">
        <p14:creationId xmlns:p14="http://schemas.microsoft.com/office/powerpoint/2010/main" val="42689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www.baumann-rechtsanwaelte.de</a:t>
            </a:r>
          </a:p>
        </p:txBody>
      </p:sp>
      <p:sp>
        <p:nvSpPr>
          <p:cNvPr id="7" name="Rectangle 6"/>
          <p:cNvSpPr>
            <a:spLocks noGrp="1" noChangeArrowheads="1"/>
          </p:cNvSpPr>
          <p:nvPr>
            <p:ph type="sldNum" sz="quarter" idx="12"/>
          </p:nvPr>
        </p:nvSpPr>
        <p:spPr>
          <a:ln/>
        </p:spPr>
        <p:txBody>
          <a:bodyPr/>
          <a:lstStyle>
            <a:lvl1pPr>
              <a:defRPr/>
            </a:lvl1pPr>
          </a:lstStyle>
          <a:p>
            <a:pPr>
              <a:defRPr/>
            </a:pPr>
            <a:fld id="{1C31E1DF-40E4-4625-90E2-12739699736B}" type="slidenum">
              <a:rPr lang="de-DE"/>
              <a:pPr>
                <a:defRPr/>
              </a:pPr>
              <a:t>‹Nr.›</a:t>
            </a:fld>
            <a:endParaRPr lang="de-DE"/>
          </a:p>
        </p:txBody>
      </p:sp>
    </p:spTree>
    <p:extLst>
      <p:ext uri="{BB962C8B-B14F-4D97-AF65-F5344CB8AC3E}">
        <p14:creationId xmlns:p14="http://schemas.microsoft.com/office/powerpoint/2010/main" val="2480708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13716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Klicken Sie, um das Titelformat zu bearbeiten</a:t>
            </a:r>
          </a:p>
        </p:txBody>
      </p:sp>
      <p:sp>
        <p:nvSpPr>
          <p:cNvPr id="1027" name="Rectangle 3"/>
          <p:cNvSpPr>
            <a:spLocks noGrp="1" noChangeArrowheads="1"/>
          </p:cNvSpPr>
          <p:nvPr>
            <p:ph type="body" idx="1"/>
          </p:nvPr>
        </p:nvSpPr>
        <p:spPr bwMode="auto">
          <a:xfrm>
            <a:off x="838200" y="2667000"/>
            <a:ext cx="76200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dirty="0"/>
              <a:t>Klicken Sie, um die Formate des Vorlagentextes zu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cs typeface="+mn-cs"/>
              </a:defRPr>
            </a:lvl1pPr>
          </a:lstStyle>
          <a:p>
            <a:pPr>
              <a:defRPr/>
            </a:pPr>
            <a:endParaRPr lang="de-D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r>
              <a:rPr lang="de-DE"/>
              <a:t>www.baumann-rechtsanwaelte.de</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D4694D32-2367-4F41-B01C-6F43A1200E31}" type="slidenum">
              <a:rPr lang="de-DE"/>
              <a:pPr>
                <a:defRPr/>
              </a:pPr>
              <a:t>‹Nr.›</a:t>
            </a:fld>
            <a:endParaRPr lang="de-DE"/>
          </a:p>
        </p:txBody>
      </p:sp>
      <p:sp>
        <p:nvSpPr>
          <p:cNvPr id="1031" name="Rectangle 7"/>
          <p:cNvSpPr>
            <a:spLocks noChangeArrowheads="1"/>
          </p:cNvSpPr>
          <p:nvPr/>
        </p:nvSpPr>
        <p:spPr bwMode="auto">
          <a:xfrm>
            <a:off x="420688" y="6172200"/>
            <a:ext cx="195262" cy="195263"/>
          </a:xfrm>
          <a:prstGeom prst="rect">
            <a:avLst/>
          </a:prstGeom>
          <a:solidFill>
            <a:srgbClr val="FFFF99"/>
          </a:solidFill>
          <a:ln w="12700">
            <a:noFill/>
            <a:miter lim="800000"/>
            <a:headEnd/>
            <a:tailEnd/>
          </a:ln>
          <a:effectLst>
            <a:outerShdw dist="107763" dir="2700000" algn="ctr" rotWithShape="0">
              <a:schemeClr val="bg2"/>
            </a:outerShdw>
          </a:effectLst>
        </p:spPr>
        <p:txBody>
          <a:bodyPr wrap="none" anchor="ctr"/>
          <a:lstStyle>
            <a:lvl1pPr algn="ctr" eaLnBrk="0" hangingPunct="0">
              <a:defRPr sz="2800">
                <a:solidFill>
                  <a:schemeClr val="tx1"/>
                </a:solidFill>
                <a:latin typeface="Times New Roman" pitchFamily="18" charset="0"/>
              </a:defRPr>
            </a:lvl1pPr>
            <a:lvl2pPr marL="742950" indent="-285750" algn="ctr" eaLnBrk="0" hangingPunct="0">
              <a:defRPr sz="2800">
                <a:solidFill>
                  <a:schemeClr val="tx1"/>
                </a:solidFill>
                <a:latin typeface="Times New Roman" pitchFamily="18" charset="0"/>
              </a:defRPr>
            </a:lvl2pPr>
            <a:lvl3pPr marL="1143000" indent="-228600" algn="ctr" eaLnBrk="0" hangingPunct="0">
              <a:defRPr sz="2800">
                <a:solidFill>
                  <a:schemeClr val="tx1"/>
                </a:solidFill>
                <a:latin typeface="Times New Roman" pitchFamily="18" charset="0"/>
              </a:defRPr>
            </a:lvl3pPr>
            <a:lvl4pPr marL="1600200" indent="-228600" algn="ctr" eaLnBrk="0" hangingPunct="0">
              <a:defRPr sz="2800">
                <a:solidFill>
                  <a:schemeClr val="tx1"/>
                </a:solidFill>
                <a:latin typeface="Times New Roman" pitchFamily="18" charset="0"/>
              </a:defRPr>
            </a:lvl4pPr>
            <a:lvl5pPr marL="2057400" indent="-228600" algn="ctr" eaLnBrk="0" hangingPunct="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eaLnBrk="1" hangingPunct="1"/>
            <a:endParaRPr lang="de-DE" altLang="de-DE">
              <a:solidFill>
                <a:srgbClr val="FFFF66"/>
              </a:solidFill>
            </a:endParaRPr>
          </a:p>
        </p:txBody>
      </p:sp>
      <p:sp>
        <p:nvSpPr>
          <p:cNvPr id="1032" name="Rectangle 8"/>
          <p:cNvSpPr>
            <a:spLocks noChangeArrowheads="1"/>
          </p:cNvSpPr>
          <p:nvPr/>
        </p:nvSpPr>
        <p:spPr bwMode="auto">
          <a:xfrm>
            <a:off x="400050" y="5735638"/>
            <a:ext cx="195263" cy="195262"/>
          </a:xfrm>
          <a:prstGeom prst="rect">
            <a:avLst/>
          </a:prstGeom>
          <a:solidFill>
            <a:schemeClr val="bg2">
              <a:lumMod val="60000"/>
              <a:lumOff val="40000"/>
            </a:schemeClr>
          </a:solidFill>
          <a:ln w="12700">
            <a:solidFill>
              <a:schemeClr val="bg1"/>
            </a:solidFill>
            <a:miter lim="800000"/>
            <a:headEnd/>
            <a:tailEnd/>
          </a:ln>
          <a:effectLst>
            <a:outerShdw dist="107763" dir="2700000" algn="ctr" rotWithShape="0">
              <a:schemeClr val="bg2"/>
            </a:outerShdw>
          </a:effectLst>
        </p:spPr>
        <p:txBody>
          <a:bodyPr wrap="none" anchor="ctr"/>
          <a:lstStyle>
            <a:lvl1pPr algn="ctr" eaLnBrk="0" hangingPunct="0">
              <a:defRPr sz="2800">
                <a:solidFill>
                  <a:schemeClr val="tx1"/>
                </a:solidFill>
                <a:latin typeface="Times New Roman" pitchFamily="18" charset="0"/>
              </a:defRPr>
            </a:lvl1pPr>
            <a:lvl2pPr marL="742950" indent="-285750" algn="ctr" eaLnBrk="0" hangingPunct="0">
              <a:defRPr sz="2800">
                <a:solidFill>
                  <a:schemeClr val="tx1"/>
                </a:solidFill>
                <a:latin typeface="Times New Roman" pitchFamily="18" charset="0"/>
              </a:defRPr>
            </a:lvl2pPr>
            <a:lvl3pPr marL="1143000" indent="-228600" algn="ctr" eaLnBrk="0" hangingPunct="0">
              <a:defRPr sz="2800">
                <a:solidFill>
                  <a:schemeClr val="tx1"/>
                </a:solidFill>
                <a:latin typeface="Times New Roman" pitchFamily="18" charset="0"/>
              </a:defRPr>
            </a:lvl3pPr>
            <a:lvl4pPr marL="1600200" indent="-228600" algn="ctr" eaLnBrk="0" hangingPunct="0">
              <a:defRPr sz="2800">
                <a:solidFill>
                  <a:schemeClr val="tx1"/>
                </a:solidFill>
                <a:latin typeface="Times New Roman" pitchFamily="18" charset="0"/>
              </a:defRPr>
            </a:lvl4pPr>
            <a:lvl5pPr marL="2057400" indent="-228600" algn="ctr" eaLnBrk="0" hangingPunct="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eaLnBrk="1" hangingPunct="1"/>
            <a:endParaRPr lang="de-DE" altLang="de-DE"/>
          </a:p>
        </p:txBody>
      </p:sp>
      <p:sp>
        <p:nvSpPr>
          <p:cNvPr id="1033" name="Rectangle 9"/>
          <p:cNvSpPr>
            <a:spLocks noChangeArrowheads="1"/>
          </p:cNvSpPr>
          <p:nvPr/>
        </p:nvSpPr>
        <p:spPr bwMode="auto">
          <a:xfrm>
            <a:off x="400050" y="5354638"/>
            <a:ext cx="195263" cy="195262"/>
          </a:xfrm>
          <a:prstGeom prst="rect">
            <a:avLst/>
          </a:prstGeom>
          <a:solidFill>
            <a:schemeClr val="tx1">
              <a:lumMod val="65000"/>
              <a:lumOff val="35000"/>
            </a:schemeClr>
          </a:solidFill>
          <a:ln w="12700">
            <a:solidFill>
              <a:schemeClr val="bg1"/>
            </a:solidFill>
            <a:miter lim="800000"/>
            <a:headEnd/>
            <a:tailEnd/>
          </a:ln>
          <a:effectLst>
            <a:outerShdw dist="107763" dir="2700000" algn="ctr" rotWithShape="0">
              <a:schemeClr val="bg2"/>
            </a:outerShdw>
          </a:effectLst>
        </p:spPr>
        <p:txBody>
          <a:bodyPr wrap="none" anchor="ctr"/>
          <a:lstStyle>
            <a:lvl1pPr algn="ctr" eaLnBrk="0" hangingPunct="0">
              <a:defRPr sz="2800">
                <a:solidFill>
                  <a:schemeClr val="tx1"/>
                </a:solidFill>
                <a:latin typeface="Times New Roman" pitchFamily="18" charset="0"/>
              </a:defRPr>
            </a:lvl1pPr>
            <a:lvl2pPr marL="742950" indent="-285750" algn="ctr" eaLnBrk="0" hangingPunct="0">
              <a:defRPr sz="2800">
                <a:solidFill>
                  <a:schemeClr val="tx1"/>
                </a:solidFill>
                <a:latin typeface="Times New Roman" pitchFamily="18" charset="0"/>
              </a:defRPr>
            </a:lvl2pPr>
            <a:lvl3pPr marL="1143000" indent="-228600" algn="ctr" eaLnBrk="0" hangingPunct="0">
              <a:defRPr sz="2800">
                <a:solidFill>
                  <a:schemeClr val="tx1"/>
                </a:solidFill>
                <a:latin typeface="Times New Roman" pitchFamily="18" charset="0"/>
              </a:defRPr>
            </a:lvl3pPr>
            <a:lvl4pPr marL="1600200" indent="-228600" algn="ctr" eaLnBrk="0" hangingPunct="0">
              <a:defRPr sz="2800">
                <a:solidFill>
                  <a:schemeClr val="tx1"/>
                </a:solidFill>
                <a:latin typeface="Times New Roman" pitchFamily="18" charset="0"/>
              </a:defRPr>
            </a:lvl4pPr>
            <a:lvl5pPr marL="2057400" indent="-228600" algn="ctr" eaLnBrk="0" hangingPunct="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eaLnBrk="1" hangingPunct="1"/>
            <a:endParaRPr lang="de-DE" altLang="de-DE"/>
          </a:p>
        </p:txBody>
      </p:sp>
      <p:sp>
        <p:nvSpPr>
          <p:cNvPr id="1034" name="Rectangle 10"/>
          <p:cNvSpPr>
            <a:spLocks noChangeArrowheads="1"/>
          </p:cNvSpPr>
          <p:nvPr/>
        </p:nvSpPr>
        <p:spPr bwMode="auto">
          <a:xfrm>
            <a:off x="836613" y="6172200"/>
            <a:ext cx="195262" cy="195263"/>
          </a:xfrm>
          <a:prstGeom prst="rect">
            <a:avLst/>
          </a:prstGeom>
          <a:solidFill>
            <a:srgbClr val="FFFF66"/>
          </a:solidFill>
          <a:ln w="12700">
            <a:noFill/>
            <a:miter lim="800000"/>
            <a:headEnd/>
            <a:tailEnd/>
          </a:ln>
          <a:effectLst>
            <a:outerShdw dist="107763" dir="2700000" algn="ctr" rotWithShape="0">
              <a:schemeClr val="bg2"/>
            </a:outerShdw>
          </a:effectLst>
        </p:spPr>
        <p:txBody>
          <a:bodyPr wrap="none" anchor="ctr"/>
          <a:lstStyle>
            <a:lvl1pPr algn="ctr" eaLnBrk="0" hangingPunct="0">
              <a:defRPr sz="2800">
                <a:solidFill>
                  <a:schemeClr val="tx1"/>
                </a:solidFill>
                <a:latin typeface="Times New Roman" pitchFamily="18" charset="0"/>
              </a:defRPr>
            </a:lvl1pPr>
            <a:lvl2pPr marL="742950" indent="-285750" algn="ctr" eaLnBrk="0" hangingPunct="0">
              <a:defRPr sz="2800">
                <a:solidFill>
                  <a:schemeClr val="tx1"/>
                </a:solidFill>
                <a:latin typeface="Times New Roman" pitchFamily="18" charset="0"/>
              </a:defRPr>
            </a:lvl2pPr>
            <a:lvl3pPr marL="1143000" indent="-228600" algn="ctr" eaLnBrk="0" hangingPunct="0">
              <a:defRPr sz="2800">
                <a:solidFill>
                  <a:schemeClr val="tx1"/>
                </a:solidFill>
                <a:latin typeface="Times New Roman" pitchFamily="18" charset="0"/>
              </a:defRPr>
            </a:lvl3pPr>
            <a:lvl4pPr marL="1600200" indent="-228600" algn="ctr" eaLnBrk="0" hangingPunct="0">
              <a:defRPr sz="2800">
                <a:solidFill>
                  <a:schemeClr val="tx1"/>
                </a:solidFill>
                <a:latin typeface="Times New Roman" pitchFamily="18" charset="0"/>
              </a:defRPr>
            </a:lvl4pPr>
            <a:lvl5pPr marL="2057400" indent="-228600" algn="ctr" eaLnBrk="0" hangingPunct="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eaLnBrk="1" hangingPunct="1"/>
            <a:endParaRPr lang="de-DE" altLang="de-DE">
              <a:solidFill>
                <a:srgbClr val="FFFF00"/>
              </a:solidFill>
            </a:endParaRPr>
          </a:p>
        </p:txBody>
      </p:sp>
      <p:sp>
        <p:nvSpPr>
          <p:cNvPr id="1035" name="Rectangle 11"/>
          <p:cNvSpPr>
            <a:spLocks noChangeArrowheads="1"/>
          </p:cNvSpPr>
          <p:nvPr/>
        </p:nvSpPr>
        <p:spPr bwMode="auto">
          <a:xfrm>
            <a:off x="1233488" y="6189663"/>
            <a:ext cx="195262" cy="195262"/>
          </a:xfrm>
          <a:prstGeom prst="rect">
            <a:avLst/>
          </a:prstGeom>
          <a:solidFill>
            <a:srgbClr val="FFD21F"/>
          </a:solidFill>
          <a:ln w="12700">
            <a:solidFill>
              <a:srgbClr val="FFD21F"/>
            </a:solidFill>
            <a:miter lim="800000"/>
            <a:headEnd/>
            <a:tailEnd/>
          </a:ln>
          <a:effectLst>
            <a:outerShdw dist="107763" dir="2700000" algn="ctr" rotWithShape="0">
              <a:schemeClr val="bg2"/>
            </a:outerShdw>
          </a:effectLst>
        </p:spPr>
        <p:txBody>
          <a:bodyPr wrap="none" anchor="ctr"/>
          <a:lstStyle>
            <a:lvl1pPr algn="ctr" eaLnBrk="0" hangingPunct="0">
              <a:defRPr sz="2800">
                <a:solidFill>
                  <a:schemeClr val="tx1"/>
                </a:solidFill>
                <a:latin typeface="Times New Roman" pitchFamily="18" charset="0"/>
              </a:defRPr>
            </a:lvl1pPr>
            <a:lvl2pPr marL="742950" indent="-285750" algn="ctr" eaLnBrk="0" hangingPunct="0">
              <a:defRPr sz="2800">
                <a:solidFill>
                  <a:schemeClr val="tx1"/>
                </a:solidFill>
                <a:latin typeface="Times New Roman" pitchFamily="18" charset="0"/>
              </a:defRPr>
            </a:lvl2pPr>
            <a:lvl3pPr marL="1143000" indent="-228600" algn="ctr" eaLnBrk="0" hangingPunct="0">
              <a:defRPr sz="2800">
                <a:solidFill>
                  <a:schemeClr val="tx1"/>
                </a:solidFill>
                <a:latin typeface="Times New Roman" pitchFamily="18" charset="0"/>
              </a:defRPr>
            </a:lvl3pPr>
            <a:lvl4pPr marL="1600200" indent="-228600" algn="ctr" eaLnBrk="0" hangingPunct="0">
              <a:defRPr sz="2800">
                <a:solidFill>
                  <a:schemeClr val="tx1"/>
                </a:solidFill>
                <a:latin typeface="Times New Roman" pitchFamily="18" charset="0"/>
              </a:defRPr>
            </a:lvl4pPr>
            <a:lvl5pPr marL="2057400" indent="-228600" algn="ctr" eaLnBrk="0" hangingPunct="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eaLnBrk="1" hangingPunct="1"/>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charset="0"/>
        </a:defRPr>
      </a:lvl2pPr>
      <a:lvl3pPr algn="ctr" rtl="0" eaLnBrk="0" fontAlgn="base" hangingPunct="0">
        <a:spcBef>
          <a:spcPct val="0"/>
        </a:spcBef>
        <a:spcAft>
          <a:spcPct val="0"/>
        </a:spcAft>
        <a:defRPr sz="2800">
          <a:solidFill>
            <a:schemeClr val="tx2"/>
          </a:solidFill>
          <a:latin typeface="Arial" charset="0"/>
        </a:defRPr>
      </a:lvl3pPr>
      <a:lvl4pPr algn="ctr" rtl="0" eaLnBrk="0" fontAlgn="base" hangingPunct="0">
        <a:spcBef>
          <a:spcPct val="0"/>
        </a:spcBef>
        <a:spcAft>
          <a:spcPct val="0"/>
        </a:spcAft>
        <a:defRPr sz="2800">
          <a:solidFill>
            <a:schemeClr val="tx2"/>
          </a:solidFill>
          <a:latin typeface="Arial" charset="0"/>
        </a:defRPr>
      </a:lvl4pPr>
      <a:lvl5pPr algn="ctr" rtl="0" eaLnBrk="0" fontAlgn="base" hangingPunct="0">
        <a:spcBef>
          <a:spcPct val="0"/>
        </a:spcBef>
        <a:spcAft>
          <a:spcPct val="0"/>
        </a:spcAft>
        <a:defRPr sz="2800">
          <a:solidFill>
            <a:schemeClr val="tx2"/>
          </a:solidFill>
          <a:latin typeface="Arial" charset="0"/>
        </a:defRPr>
      </a:lvl5pPr>
      <a:lvl6pPr marL="457200" algn="ctr" rtl="0" fontAlgn="base">
        <a:spcBef>
          <a:spcPct val="0"/>
        </a:spcBef>
        <a:spcAft>
          <a:spcPct val="0"/>
        </a:spcAft>
        <a:defRPr sz="2800">
          <a:solidFill>
            <a:schemeClr val="tx2"/>
          </a:solidFill>
          <a:latin typeface="Arial" charset="0"/>
        </a:defRPr>
      </a:lvl6pPr>
      <a:lvl7pPr marL="914400" algn="ctr" rtl="0" fontAlgn="base">
        <a:spcBef>
          <a:spcPct val="0"/>
        </a:spcBef>
        <a:spcAft>
          <a:spcPct val="0"/>
        </a:spcAft>
        <a:defRPr sz="2800">
          <a:solidFill>
            <a:schemeClr val="tx2"/>
          </a:solidFill>
          <a:latin typeface="Arial" charset="0"/>
        </a:defRPr>
      </a:lvl7pPr>
      <a:lvl8pPr marL="1371600" algn="ctr" rtl="0" fontAlgn="base">
        <a:spcBef>
          <a:spcPct val="0"/>
        </a:spcBef>
        <a:spcAft>
          <a:spcPct val="0"/>
        </a:spcAft>
        <a:defRPr sz="2800">
          <a:solidFill>
            <a:schemeClr val="tx2"/>
          </a:solidFill>
          <a:latin typeface="Arial" charset="0"/>
        </a:defRPr>
      </a:lvl8pPr>
      <a:lvl9pPr marL="1828800" algn="ctr"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1186346" y="2912917"/>
            <a:ext cx="6408712" cy="2808312"/>
          </a:xfrm>
        </p:spPr>
        <p:txBody>
          <a:bodyPr/>
          <a:lstStyle/>
          <a:p>
            <a:r>
              <a:rPr lang="de-DE" b="1" dirty="0"/>
              <a:t>„CEF-Maßnahmen oder Ausnahmeentscheidungen im Zulassungsverfahren und in der Bauleitplanung“</a:t>
            </a:r>
            <a:endParaRPr lang="de-DE" sz="1400" b="1" dirty="0"/>
          </a:p>
          <a:p>
            <a:r>
              <a:rPr lang="de-DE" sz="2000" dirty="0"/>
              <a:t/>
            </a:r>
            <a:br>
              <a:rPr lang="de-DE" sz="2000" dirty="0"/>
            </a:br>
            <a:r>
              <a:rPr lang="de-DE" sz="1600" dirty="0">
                <a:effectLst>
                  <a:outerShdw blurRad="38100" dist="38100" dir="2700000" algn="tl">
                    <a:srgbClr val="000000">
                      <a:alpha val="43137"/>
                    </a:srgbClr>
                  </a:outerShdw>
                </a:effectLst>
              </a:rPr>
              <a:t>Baumann Rechtsanwälte Partnerschaftsgesellschaft mbB</a:t>
            </a:r>
          </a:p>
          <a:p>
            <a:r>
              <a:rPr lang="de-DE" sz="1600" dirty="0" err="1">
                <a:effectLst>
                  <a:outerShdw blurRad="38100" dist="38100" dir="2700000" algn="tl">
                    <a:srgbClr val="000000">
                      <a:alpha val="43137"/>
                    </a:srgbClr>
                  </a:outerShdw>
                </a:effectLst>
              </a:rPr>
              <a:t>RAin</a:t>
            </a:r>
            <a:r>
              <a:rPr lang="de-DE" sz="1600" dirty="0">
                <a:effectLst>
                  <a:outerShdw blurRad="38100" dist="38100" dir="2700000" algn="tl">
                    <a:srgbClr val="000000">
                      <a:alpha val="43137"/>
                    </a:srgbClr>
                  </a:outerShdw>
                </a:effectLst>
              </a:rPr>
              <a:t> Franziska Heß</a:t>
            </a:r>
          </a:p>
          <a:p>
            <a:r>
              <a:rPr lang="de-DE" sz="1600" dirty="0">
                <a:effectLst>
                  <a:outerShdw blurRad="38100" dist="38100" dir="2700000" algn="tl">
                    <a:srgbClr val="000000">
                      <a:alpha val="43137"/>
                    </a:srgbClr>
                  </a:outerShdw>
                </a:effectLst>
              </a:rPr>
              <a:t>Fachanwältin für Verwaltungsrecht</a:t>
            </a:r>
          </a:p>
        </p:txBody>
      </p:sp>
      <p:pic>
        <p:nvPicPr>
          <p:cNvPr id="2052" name="Picture 4" descr="X:\Allgemein\Werbung\Anzeigen\30_Logo_Baumann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908720"/>
            <a:ext cx="4965996" cy="1545586"/>
          </a:xfrm>
          <a:prstGeom prst="rect">
            <a:avLst/>
          </a:prstGeom>
          <a:noFill/>
          <a:extLst>
            <a:ext uri="{909E8E84-426E-40DD-AFC4-6F175D3DCCD1}">
              <a14:hiddenFill xmlns:a14="http://schemas.microsoft.com/office/drawing/2010/main">
                <a:solidFill>
                  <a:srgbClr val="FFFFFF"/>
                </a:solidFill>
              </a14:hiddenFill>
            </a:ext>
          </a:extLst>
        </p:spPr>
      </p:pic>
      <p:sp>
        <p:nvSpPr>
          <p:cNvPr id="4" name="Fußzeilenplatzhalter 3"/>
          <p:cNvSpPr>
            <a:spLocks noGrp="1"/>
          </p:cNvSpPr>
          <p:nvPr>
            <p:ph type="ftr" sz="quarter" idx="11"/>
          </p:nvPr>
        </p:nvSpPr>
        <p:spPr>
          <a:xfrm>
            <a:off x="2627784" y="6248400"/>
            <a:ext cx="4032448" cy="457200"/>
          </a:xfrm>
        </p:spPr>
        <p:txBody>
          <a:bodyPr/>
          <a:lstStyle/>
          <a:p>
            <a:pPr>
              <a:defRPr/>
            </a:pPr>
            <a:r>
              <a:rPr lang="de-DE" sz="1100" dirty="0">
                <a:solidFill>
                  <a:schemeClr val="tx1"/>
                </a:solidFill>
              </a:rPr>
              <a:t>www.baumann-rechtsanwaelte.de </a:t>
            </a:r>
          </a:p>
          <a:p>
            <a:pPr>
              <a:defRPr/>
            </a:pPr>
            <a:r>
              <a:rPr lang="de-DE" sz="1100" dirty="0">
                <a:solidFill>
                  <a:schemeClr val="tx1"/>
                </a:solidFill>
              </a:rPr>
              <a:t>©</a:t>
            </a:r>
            <a:r>
              <a:rPr lang="de-DE" sz="1100" dirty="0" err="1">
                <a:solidFill>
                  <a:schemeClr val="tx1"/>
                </a:solidFill>
              </a:rPr>
              <a:t>Baumannn</a:t>
            </a:r>
            <a:r>
              <a:rPr lang="de-DE" sz="1100" dirty="0">
                <a:solidFill>
                  <a:schemeClr val="tx1"/>
                </a:solidFill>
              </a:rPr>
              <a:t> Rechtsanwälte Partnerschaftsgesellschaft mbB</a:t>
            </a:r>
          </a:p>
          <a:p>
            <a:pPr>
              <a:defRPr/>
            </a:pP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99592" y="1196752"/>
            <a:ext cx="8064896" cy="4670648"/>
          </a:xfrm>
        </p:spPr>
        <p:txBody>
          <a:bodyPr/>
          <a:lstStyle/>
          <a:p>
            <a:pPr marL="0" indent="0">
              <a:buNone/>
            </a:pPr>
            <a:r>
              <a:rPr lang="de-DE" b="1" u="sng" dirty="0"/>
              <a:t>3. Ausnahmen von den artenschutzrechtlichen Verboten</a:t>
            </a:r>
          </a:p>
          <a:p>
            <a:pPr marL="0" indent="0">
              <a:buNone/>
            </a:pPr>
            <a:endParaRPr lang="de-DE" sz="1800" dirty="0"/>
          </a:p>
          <a:p>
            <a:pPr marL="0" indent="0">
              <a:buNone/>
            </a:pPr>
            <a:r>
              <a:rPr lang="de-DE" sz="1600" u="sng" dirty="0"/>
              <a:t>Art. 16 Abs. 1 FFH-R</a:t>
            </a:r>
            <a:r>
              <a:rPr lang="de-DE" sz="1600" dirty="0"/>
              <a:t>L gestattet die Erteilung einer Ausnahme, wenn </a:t>
            </a:r>
          </a:p>
          <a:p>
            <a:pPr>
              <a:buFontTx/>
              <a:buChar char="-"/>
            </a:pPr>
            <a:r>
              <a:rPr lang="de-DE" sz="1600" dirty="0"/>
              <a:t>es keine anderweitige zufriedenstellende Lösung gibt (</a:t>
            </a:r>
            <a:r>
              <a:rPr lang="de-DE" sz="1600" dirty="0" err="1"/>
              <a:t>Alternativenbetrachtung</a:t>
            </a:r>
            <a:r>
              <a:rPr lang="de-DE" sz="1600" dirty="0"/>
              <a:t>),</a:t>
            </a:r>
          </a:p>
          <a:p>
            <a:pPr>
              <a:buFontTx/>
              <a:buChar char="-"/>
            </a:pPr>
            <a:r>
              <a:rPr lang="de-DE" sz="1600" dirty="0"/>
              <a:t>die Populationen der betroffenen Art in ihrem natürlichen Verbreitungsgebiet trotz der Ausnahmeregelung ohne Beeinträchtigung in einem günstigen Erhaltungszustand verweilen (ggf. unter Anwendung von FCS-Maßnahmen) </a:t>
            </a:r>
            <a:r>
              <a:rPr lang="de-DE" sz="1600" b="1" u="sng" dirty="0"/>
              <a:t>und</a:t>
            </a:r>
            <a:r>
              <a:rPr lang="de-DE" sz="1600" dirty="0"/>
              <a:t> </a:t>
            </a:r>
          </a:p>
          <a:p>
            <a:pPr>
              <a:buFontTx/>
              <a:buChar char="-"/>
            </a:pPr>
            <a:r>
              <a:rPr lang="de-DE" sz="1600" dirty="0"/>
              <a:t>einer der in </a:t>
            </a:r>
            <a:r>
              <a:rPr lang="de-DE" sz="1600" dirty="0" err="1"/>
              <a:t>lit</a:t>
            </a:r>
            <a:r>
              <a:rPr lang="de-DE" sz="1600" dirty="0"/>
              <a:t>. a bis e genannten Ausnahmegründe vorliegt</a:t>
            </a:r>
          </a:p>
          <a:p>
            <a:pPr marL="0" indent="0">
              <a:buNone/>
            </a:pPr>
            <a:r>
              <a:rPr lang="de-DE" sz="1600" dirty="0"/>
              <a:t>Es gilt das Gebot restriktiver Auslegung von Ausnahmebestimmungen.</a:t>
            </a:r>
          </a:p>
          <a:p>
            <a:pPr marL="0" indent="0">
              <a:buNone/>
            </a:pPr>
            <a:r>
              <a:rPr lang="de-DE" sz="1600" dirty="0"/>
              <a:t>Die Ausnahmegründe des Art. 9 VRL sind mit Art. 16 FFH-RL nicht deckungsgleich, allerdings ist die VRL zur Vermeidung von Wertungswidersprüchen im Lichte der FFH-RL um den Ausnahmegrund des überwiegenden öffentlichen Interesses zu erweitern (</a:t>
            </a:r>
            <a:r>
              <a:rPr lang="de-DE" sz="1600" dirty="0" err="1"/>
              <a:t>h.M</a:t>
            </a:r>
            <a:r>
              <a:rPr lang="de-DE" sz="1600" dirty="0"/>
              <a:t>., Nachweise bei Lorz/Konrad/Mühlbauer u.a., Naturschutzrecht, 3. Auflage, § 45 BNatSchG, </a:t>
            </a:r>
            <a:r>
              <a:rPr lang="de-DE" sz="1600" dirty="0" err="1"/>
              <a:t>Rn</a:t>
            </a:r>
            <a:r>
              <a:rPr lang="de-DE" sz="1600" dirty="0"/>
              <a:t>. 28). Ob diese </a:t>
            </a:r>
            <a:r>
              <a:rPr lang="de-DE" sz="1600" dirty="0" err="1"/>
              <a:t>h.M</a:t>
            </a:r>
            <a:r>
              <a:rPr lang="de-DE" sz="1600" dirty="0"/>
              <a:t>. sich durchsetzt, ist noch offen, da der EuGH davon ausgeht, dass die Ausnahmegründe nach Art. 9 VRL abschließend sind (vgl. EuGH, Urteil vom 26.1.2012, C-102/11, </a:t>
            </a:r>
            <a:r>
              <a:rPr lang="de-DE" sz="1600" dirty="0" err="1"/>
              <a:t>NuR</a:t>
            </a:r>
            <a:r>
              <a:rPr lang="de-DE" sz="1600" dirty="0"/>
              <a:t> 2013, 718, </a:t>
            </a:r>
            <a:r>
              <a:rPr lang="de-DE" sz="1600" dirty="0" err="1"/>
              <a:t>Rn</a:t>
            </a:r>
            <a:r>
              <a:rPr lang="de-DE" sz="1600" dirty="0"/>
              <a:t>. </a:t>
            </a:r>
            <a:r>
              <a:rPr lang="de-DE" sz="1600"/>
              <a:t>39 f.).</a:t>
            </a:r>
            <a:endParaRPr lang="de-DE" sz="1600" dirty="0"/>
          </a:p>
        </p:txBody>
      </p:sp>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10</a:t>
            </a:fld>
            <a:endParaRPr lang="de-DE" dirty="0"/>
          </a:p>
        </p:txBody>
      </p:sp>
    </p:spTree>
    <p:extLst>
      <p:ext uri="{BB962C8B-B14F-4D97-AF65-F5344CB8AC3E}">
        <p14:creationId xmlns:p14="http://schemas.microsoft.com/office/powerpoint/2010/main" val="3721112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99592" y="1124744"/>
            <a:ext cx="7620000" cy="4752528"/>
          </a:xfrm>
        </p:spPr>
        <p:txBody>
          <a:bodyPr/>
          <a:lstStyle/>
          <a:p>
            <a:pPr marL="0" indent="0">
              <a:buNone/>
            </a:pPr>
            <a:r>
              <a:rPr lang="de-DE" sz="2000" b="1" u="sng" dirty="0"/>
              <a:t>4. CEF-Maßnahmen im System der artenschutzrechtlichen Verbotstatbestände</a:t>
            </a:r>
          </a:p>
          <a:p>
            <a:r>
              <a:rPr lang="de-DE" sz="1600" dirty="0"/>
              <a:t>„Maßnahmen zur Sicherung der kontinuierlichen ökologischen Funktionalität von Fortpflanzungs- und Ruhestätten“ </a:t>
            </a:r>
          </a:p>
          <a:p>
            <a:r>
              <a:rPr lang="de-DE" sz="1600" dirty="0"/>
              <a:t>Keine Grundlage im Wortlaut der VRL oder FFH-RL, sondern von EU-Kommission in ihrem Leitfaden 2007 entwickelt - Unionsrechtliche Zulässigkeit bisher durch EuGH nicht geklärt</a:t>
            </a:r>
          </a:p>
          <a:p>
            <a:r>
              <a:rPr lang="de-DE" sz="1600" dirty="0"/>
              <a:t>CEF-Maßnahmen sind nach der Definition der EU-Kommission schadensbegrenzende Maßnahmen zur Minimierung oder Beseitigung negativer Auswirkungen auf die Funktionalität von Lebensstätten, die sicherstellen müssen, dass es zu keinem Zeitpunkt zu einer Reduzierung oder einem Verlust der ökologischen Funktionalität dieser Stätten kommt</a:t>
            </a:r>
          </a:p>
          <a:p>
            <a:r>
              <a:rPr lang="de-DE" sz="1600" dirty="0"/>
              <a:t>Wird dies gewährleistet und werden die entsprechenden Vorgänge von den zuständigen Behörden kontrolliert und überwacht, ist eine Ausnahme nach Art. 16 I FFH-RL nicht erforderlich</a:t>
            </a:r>
          </a:p>
          <a:p>
            <a:r>
              <a:rPr lang="de-DE" sz="1600" dirty="0"/>
              <a:t>Im Unterschied zu Vermeidungsmaßnahmen wird eine Beeinträchtigung der Lebensstätten nicht durch Maßnahmen am Vorhaben vermieden, sondern erfolgt tatsächlich</a:t>
            </a:r>
          </a:p>
          <a:p>
            <a:pPr marL="0" indent="0">
              <a:buNone/>
            </a:pPr>
            <a:endParaRPr lang="de-DE" sz="1800" dirty="0"/>
          </a:p>
          <a:p>
            <a:endParaRPr lang="de-DE" sz="1800" dirty="0"/>
          </a:p>
        </p:txBody>
      </p:sp>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11</a:t>
            </a:fld>
            <a:endParaRPr lang="de-DE" dirty="0"/>
          </a:p>
        </p:txBody>
      </p:sp>
    </p:spTree>
    <p:extLst>
      <p:ext uri="{BB962C8B-B14F-4D97-AF65-F5344CB8AC3E}">
        <p14:creationId xmlns:p14="http://schemas.microsoft.com/office/powerpoint/2010/main" val="3283802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99592" y="1124744"/>
            <a:ext cx="7620000" cy="4752528"/>
          </a:xfrm>
        </p:spPr>
        <p:txBody>
          <a:bodyPr/>
          <a:lstStyle/>
          <a:p>
            <a:pPr marL="0" indent="0">
              <a:buNone/>
            </a:pPr>
            <a:r>
              <a:rPr lang="de-DE" sz="1800" b="1" u="sng" dirty="0"/>
              <a:t>a) Konkretisierung der fachlichen Anforderungen für CEF-Maßnahmen (nach Runge et. al 2010)</a:t>
            </a:r>
          </a:p>
          <a:p>
            <a:pPr marL="0" indent="0">
              <a:buNone/>
            </a:pPr>
            <a:endParaRPr lang="de-DE" sz="1800" dirty="0"/>
          </a:p>
          <a:p>
            <a:pPr marL="0" indent="0">
              <a:buNone/>
            </a:pPr>
            <a:r>
              <a:rPr lang="de-DE" sz="1800" b="1" u="sng" dirty="0"/>
              <a:t>Definition:</a:t>
            </a:r>
          </a:p>
          <a:p>
            <a:pPr marL="0" indent="0">
              <a:buNone/>
            </a:pPr>
            <a:r>
              <a:rPr lang="de-DE" sz="1800" dirty="0"/>
              <a:t>Maßnahmen, die unmittelbar an der voraussichtlich betroffenen Fortpflanzungs- oder Ruhestätte ansetzen bzw. mit dieser räumlich-funktional verbunden sind und zeitlich so durchgeführt werden, dass sich die ökologische Funktion der von einem Eingriff betroffenen Fortpflanzungs- oder Ruhestätte nachweisbar oder mit einer hohen, objektiv belegbaren Wahrscheinlichkeit nicht gegenüber dem Voreingriffszustand verschlechtert.</a:t>
            </a:r>
          </a:p>
          <a:p>
            <a:pPr marL="0" indent="0">
              <a:buNone/>
            </a:pPr>
            <a:endParaRPr lang="de-DE" sz="1800" dirty="0"/>
          </a:p>
          <a:p>
            <a:pPr marL="0" indent="0">
              <a:buNone/>
            </a:pPr>
            <a:r>
              <a:rPr lang="de-DE" sz="1800" b="1" u="sng" dirty="0"/>
              <a:t>Ziel:</a:t>
            </a:r>
          </a:p>
          <a:p>
            <a:pPr marL="0" indent="0">
              <a:buNone/>
            </a:pPr>
            <a:r>
              <a:rPr lang="de-DE" sz="1800" dirty="0"/>
              <a:t>Erhalt der ökologischen Funktion der Fortpflanzungs- oder Ruhestätte, d.h. Populationsgröße und –</a:t>
            </a:r>
            <a:r>
              <a:rPr lang="de-DE" sz="1800" dirty="0" err="1"/>
              <a:t>struktur</a:t>
            </a:r>
            <a:r>
              <a:rPr lang="de-DE" sz="1800" dirty="0"/>
              <a:t> müssen in mindestens gleichem Umfang und gleicher Qualität erhalten bleiben</a:t>
            </a:r>
          </a:p>
        </p:txBody>
      </p:sp>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12</a:t>
            </a:fld>
            <a:endParaRPr lang="de-DE" dirty="0"/>
          </a:p>
        </p:txBody>
      </p:sp>
    </p:spTree>
    <p:extLst>
      <p:ext uri="{BB962C8B-B14F-4D97-AF65-F5344CB8AC3E}">
        <p14:creationId xmlns:p14="http://schemas.microsoft.com/office/powerpoint/2010/main" val="226081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13</a:t>
            </a:fld>
            <a:endParaRPr lang="de-DE" dirty="0"/>
          </a:p>
        </p:txBody>
      </p:sp>
      <p:sp>
        <p:nvSpPr>
          <p:cNvPr id="2" name="Inhaltsplatzhalter 1"/>
          <p:cNvSpPr>
            <a:spLocks noGrp="1"/>
          </p:cNvSpPr>
          <p:nvPr>
            <p:ph idx="1"/>
          </p:nvPr>
        </p:nvSpPr>
        <p:spPr>
          <a:xfrm>
            <a:off x="838200" y="1196752"/>
            <a:ext cx="7620000" cy="4670648"/>
          </a:xfrm>
        </p:spPr>
        <p:txBody>
          <a:bodyPr/>
          <a:lstStyle/>
          <a:p>
            <a:pPr marL="0" indent="0">
              <a:buNone/>
            </a:pPr>
            <a:r>
              <a:rPr lang="de-DE" sz="1800" b="1" u="sng" dirty="0"/>
              <a:t>Möglich durch:</a:t>
            </a:r>
          </a:p>
          <a:p>
            <a:r>
              <a:rPr lang="de-DE" sz="1800" dirty="0"/>
              <a:t>Wiederherstellung des betroffenen Habitats in mindestens gleicher Größe (Neuschaffung bzw. Entwicklung natürlicher und naturnaher Habitate)</a:t>
            </a:r>
          </a:p>
          <a:p>
            <a:r>
              <a:rPr lang="de-DE" sz="1800" dirty="0"/>
              <a:t>Wiederherstellung der artspezifisch relevanten </a:t>
            </a:r>
            <a:r>
              <a:rPr lang="de-DE" sz="1800" dirty="0" err="1"/>
              <a:t>Habitatstrukturen</a:t>
            </a:r>
            <a:r>
              <a:rPr lang="de-DE" sz="1800" dirty="0"/>
              <a:t> in mindestens gleichem Umfang und gleicher Qualität (Maßnahmen der </a:t>
            </a:r>
            <a:r>
              <a:rPr lang="de-DE" sz="1800" dirty="0" err="1"/>
              <a:t>Habitatverbesserung</a:t>
            </a:r>
            <a:r>
              <a:rPr lang="de-DE" sz="1800" dirty="0"/>
              <a:t>, z. B. Strukturierung, Anteil an Höhlenbäumen, etc.), </a:t>
            </a:r>
          </a:p>
          <a:p>
            <a:r>
              <a:rPr lang="de-DE" sz="1800" dirty="0"/>
              <a:t>Erhalten vorhandener Vernetzungsbeziehungen zu Nachbarpopulationen in gleicher Qualität und </a:t>
            </a:r>
          </a:p>
          <a:p>
            <a:r>
              <a:rPr lang="de-DE" sz="1800" dirty="0"/>
              <a:t>Gewährleistung eines Schutz vor Beeinträchtigungen, welcher mindestens der Status quo-Situation entspricht</a:t>
            </a:r>
          </a:p>
          <a:p>
            <a:pPr marL="0" indent="0">
              <a:buNone/>
            </a:pPr>
            <a:endParaRPr lang="de-DE" sz="1800" b="1" u="sng" dirty="0"/>
          </a:p>
          <a:p>
            <a:pPr marL="0" indent="0">
              <a:buNone/>
            </a:pPr>
            <a:r>
              <a:rPr lang="de-DE" sz="1800" b="1" u="sng" dirty="0"/>
              <a:t>Grundvoraussetzung:</a:t>
            </a:r>
          </a:p>
          <a:p>
            <a:pPr marL="0" indent="0">
              <a:buNone/>
            </a:pPr>
            <a:r>
              <a:rPr lang="de-DE" sz="1800" dirty="0"/>
              <a:t>Artspezifische und einzelfallbezogene Identifizierung der für die Fortpflanzungs- oder Ruhefunktionen relevanten </a:t>
            </a:r>
            <a:r>
              <a:rPr lang="de-DE" sz="1800" dirty="0" err="1"/>
              <a:t>Habitatqualitäten</a:t>
            </a:r>
            <a:endParaRPr lang="de-DE" sz="1800" dirty="0"/>
          </a:p>
        </p:txBody>
      </p:sp>
    </p:spTree>
    <p:extLst>
      <p:ext uri="{BB962C8B-B14F-4D97-AF65-F5344CB8AC3E}">
        <p14:creationId xmlns:p14="http://schemas.microsoft.com/office/powerpoint/2010/main" val="266148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14</a:t>
            </a:fld>
            <a:endParaRPr lang="de-DE" dirty="0"/>
          </a:p>
        </p:txBody>
      </p:sp>
      <p:sp>
        <p:nvSpPr>
          <p:cNvPr id="2" name="Inhaltsplatzhalter 1"/>
          <p:cNvSpPr>
            <a:spLocks noGrp="1"/>
          </p:cNvSpPr>
          <p:nvPr>
            <p:ph idx="1"/>
          </p:nvPr>
        </p:nvSpPr>
        <p:spPr>
          <a:xfrm>
            <a:off x="683568" y="908720"/>
            <a:ext cx="8280920" cy="4670648"/>
          </a:xfrm>
        </p:spPr>
        <p:txBody>
          <a:bodyPr/>
          <a:lstStyle/>
          <a:p>
            <a:pPr marL="0" indent="0">
              <a:buNone/>
            </a:pPr>
            <a:r>
              <a:rPr lang="de-DE" sz="1800" b="1" u="sng" dirty="0"/>
              <a:t>Spezifische Anforderungen</a:t>
            </a:r>
            <a:endParaRPr lang="de-DE" sz="1600" b="1" u="sng" dirty="0"/>
          </a:p>
          <a:p>
            <a:r>
              <a:rPr lang="de-DE" sz="1600" u="sng" dirty="0"/>
              <a:t>Ausreichende Dimensionierung</a:t>
            </a:r>
            <a:r>
              <a:rPr lang="de-DE" sz="1600" dirty="0"/>
              <a:t> der CEF-Maßnahmen (1:1-Ausgleich wegen Prognoseunsicherheiten meist nicht ausreichend)</a:t>
            </a:r>
          </a:p>
          <a:p>
            <a:r>
              <a:rPr lang="de-DE" sz="1600" u="sng" dirty="0"/>
              <a:t>Räumlich-funktionaler Zusammenhang</a:t>
            </a:r>
            <a:r>
              <a:rPr lang="de-DE" sz="1600" dirty="0"/>
              <a:t> mit betroffener Lebensstätte („Erreichbarkeit“)</a:t>
            </a:r>
          </a:p>
          <a:p>
            <a:r>
              <a:rPr lang="de-DE" sz="1600" dirty="0"/>
              <a:t>Strikte </a:t>
            </a:r>
            <a:r>
              <a:rPr lang="de-DE" sz="1600" u="sng" dirty="0"/>
              <a:t>zeitliche Wirksamkeit </a:t>
            </a:r>
            <a:r>
              <a:rPr lang="de-DE" sz="1600" dirty="0"/>
              <a:t>ohne „</a:t>
            </a:r>
            <a:r>
              <a:rPr lang="de-DE" sz="1600" dirty="0" err="1"/>
              <a:t>timelag</a:t>
            </a:r>
            <a:r>
              <a:rPr lang="de-DE" sz="1600" dirty="0"/>
              <a:t>“ erfordert regelmäßig Durchführung der Maßnahmen vor Beginn des Eingriffs (Kontinuität der ökologischen Funktion) – Konventionsvorschlag: bis 5 Jahre sehr gute bis gute Eignung, 5 – 10 Jahre mittel bis gering, ab 10 Jahren grundsätzlich ungeeignet</a:t>
            </a:r>
          </a:p>
          <a:p>
            <a:r>
              <a:rPr lang="de-DE" sz="1600" dirty="0"/>
              <a:t>Zeitliche Wirksamkeit ist </a:t>
            </a:r>
            <a:r>
              <a:rPr lang="de-DE" sz="1600" u="sng" dirty="0"/>
              <a:t>artspezifisch</a:t>
            </a:r>
            <a:r>
              <a:rPr lang="de-DE" sz="1600" dirty="0"/>
              <a:t> zu prüfen und von den wiederherzustellenden </a:t>
            </a:r>
            <a:r>
              <a:rPr lang="de-DE" sz="1600" dirty="0" err="1"/>
              <a:t>Habitatstrukturen</a:t>
            </a:r>
            <a:r>
              <a:rPr lang="de-DE" sz="1600" dirty="0"/>
              <a:t> und ihrer Entwicklungszeit sowie der Ausbreitungsfähigkeit der betroffenen Arten und der räumlichen Entfernung bzw. Lage der Ausgleichshabitate abhängig</a:t>
            </a:r>
          </a:p>
          <a:p>
            <a:r>
              <a:rPr lang="de-DE" sz="1600" dirty="0"/>
              <a:t>EU-Kommission fordert, dass die </a:t>
            </a:r>
            <a:r>
              <a:rPr lang="de-DE" sz="1600" u="sng" dirty="0"/>
              <a:t>ökologische Funktion </a:t>
            </a:r>
            <a:r>
              <a:rPr lang="de-DE" sz="1600" dirty="0"/>
              <a:t>vorgezogener Ausgleichsmaßnahmen für die betreffenden Arten </a:t>
            </a:r>
            <a:r>
              <a:rPr lang="de-DE" sz="1600" u="sng" dirty="0"/>
              <a:t>eindeutig nachgewiesen</a:t>
            </a:r>
            <a:r>
              <a:rPr lang="de-DE" sz="1600" dirty="0"/>
              <a:t> werden muss, weshalb eine </a:t>
            </a:r>
            <a:r>
              <a:rPr lang="de-DE" sz="1600" u="sng" dirty="0"/>
              <a:t>Überwachung</a:t>
            </a:r>
            <a:r>
              <a:rPr lang="de-DE" sz="1600" dirty="0"/>
              <a:t> der funktionserhaltenden Maßnahmen unabdingbar ist</a:t>
            </a:r>
          </a:p>
          <a:p>
            <a:r>
              <a:rPr lang="de-DE" sz="1600" dirty="0"/>
              <a:t>Prognoseunsicherheiten liegen in der Natur der Sache und können nur durch ausreichenden zeitlichen Vorlauf der Maßnahmenrealisierung vor dem Eingriff und begleitendes </a:t>
            </a:r>
            <a:r>
              <a:rPr lang="de-DE" sz="1600" u="sng" dirty="0"/>
              <a:t>Risikomanagement</a:t>
            </a:r>
            <a:r>
              <a:rPr lang="de-DE" sz="1600" dirty="0"/>
              <a:t> aus Wirkungskontrollen und Korrekturmaßnahmen reduziert werden</a:t>
            </a:r>
          </a:p>
          <a:p>
            <a:endParaRPr lang="de-DE" sz="1800" dirty="0"/>
          </a:p>
          <a:p>
            <a:pPr marL="0" indent="0">
              <a:buNone/>
            </a:pPr>
            <a:endParaRPr lang="de-DE" sz="1800" dirty="0"/>
          </a:p>
        </p:txBody>
      </p:sp>
    </p:spTree>
    <p:extLst>
      <p:ext uri="{BB962C8B-B14F-4D97-AF65-F5344CB8AC3E}">
        <p14:creationId xmlns:p14="http://schemas.microsoft.com/office/powerpoint/2010/main" val="137482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15</a:t>
            </a:fld>
            <a:endParaRPr lang="de-DE" dirty="0"/>
          </a:p>
        </p:txBody>
      </p:sp>
      <p:sp>
        <p:nvSpPr>
          <p:cNvPr id="2" name="Inhaltsplatzhalter 1"/>
          <p:cNvSpPr>
            <a:spLocks noGrp="1"/>
          </p:cNvSpPr>
          <p:nvPr>
            <p:ph idx="1"/>
          </p:nvPr>
        </p:nvSpPr>
        <p:spPr>
          <a:xfrm>
            <a:off x="827584" y="1124744"/>
            <a:ext cx="8136904" cy="4742656"/>
          </a:xfrm>
        </p:spPr>
        <p:txBody>
          <a:bodyPr/>
          <a:lstStyle/>
          <a:p>
            <a:pPr marL="0" indent="0">
              <a:buNone/>
            </a:pPr>
            <a:r>
              <a:rPr lang="de-DE" sz="1800" b="1" u="sng" dirty="0"/>
              <a:t>Zusammengefasst gilt für die Wirksamkeitsprognose (nach Runge et. al 2010):</a:t>
            </a:r>
          </a:p>
          <a:p>
            <a:pPr marL="0" indent="0">
              <a:buNone/>
            </a:pPr>
            <a:endParaRPr lang="de-DE" sz="1600" u="sng" dirty="0"/>
          </a:p>
          <a:p>
            <a:pPr marL="0" indent="0">
              <a:buNone/>
            </a:pPr>
            <a:r>
              <a:rPr lang="de-DE" sz="1800" dirty="0"/>
              <a:t>Je kürzer die Entwicklungszeiträume für die Herstellung der Ausgleichshabitate sind,</a:t>
            </a:r>
          </a:p>
          <a:p>
            <a:pPr marL="0" indent="0">
              <a:buNone/>
            </a:pPr>
            <a:r>
              <a:rPr lang="de-DE" sz="1800" dirty="0"/>
              <a:t>je näher die Ausgleichshabitate an den betroffenen Lebensstätten liegen,</a:t>
            </a:r>
          </a:p>
          <a:p>
            <a:pPr marL="0" indent="0">
              <a:buNone/>
            </a:pPr>
            <a:r>
              <a:rPr lang="de-DE" sz="1800" dirty="0"/>
              <a:t>je mobiler die betroffenen Arten sind, </a:t>
            </a:r>
          </a:p>
          <a:p>
            <a:pPr marL="0" indent="0">
              <a:buNone/>
            </a:pPr>
            <a:r>
              <a:rPr lang="de-DE" sz="1800" dirty="0"/>
              <a:t>je höher die Vermehrungsraten und die Anpassungsfähigkeiten der betroffenen Arten sind,</a:t>
            </a:r>
          </a:p>
          <a:p>
            <a:pPr marL="0" indent="0">
              <a:buNone/>
            </a:pPr>
            <a:r>
              <a:rPr lang="de-DE" sz="1800" dirty="0"/>
              <a:t>je mehr positive Erfahrungen mit vergleichbaren Maßnahmen vorliegen,</a:t>
            </a:r>
          </a:p>
          <a:p>
            <a:pPr marL="0" indent="0">
              <a:buNone/>
            </a:pPr>
            <a:r>
              <a:rPr lang="de-DE" sz="1800" dirty="0"/>
              <a:t>je besser die Rahmenbedingungen bzw. „Gesetzmäßigkeiten“ für die Wirksamkeit einer Maßnahme bekannt sind und </a:t>
            </a:r>
          </a:p>
          <a:p>
            <a:pPr marL="0" indent="0">
              <a:buNone/>
            </a:pPr>
            <a:r>
              <a:rPr lang="de-DE" sz="1800" dirty="0"/>
              <a:t>je besser die Datengrundlage zur Beurteilung der relevanten Rahmenbedingungen ist,</a:t>
            </a:r>
          </a:p>
          <a:p>
            <a:pPr marL="0" indent="0">
              <a:buNone/>
            </a:pPr>
            <a:r>
              <a:rPr lang="de-DE" sz="1800" b="1" dirty="0"/>
              <a:t>umso größer ist die Wahrscheinlichkeit der Wirksamkeit von CEF-Maßnahmen.</a:t>
            </a:r>
          </a:p>
          <a:p>
            <a:endParaRPr lang="de-DE" sz="1800" dirty="0"/>
          </a:p>
          <a:p>
            <a:pPr marL="0" indent="0">
              <a:buNone/>
            </a:pPr>
            <a:endParaRPr lang="de-DE" sz="1800" dirty="0"/>
          </a:p>
        </p:txBody>
      </p:sp>
    </p:spTree>
    <p:extLst>
      <p:ext uri="{BB962C8B-B14F-4D97-AF65-F5344CB8AC3E}">
        <p14:creationId xmlns:p14="http://schemas.microsoft.com/office/powerpoint/2010/main" val="3603247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pPr>
              <a:defRPr/>
            </a:pPr>
            <a:r>
              <a:rPr lang="de-DE" dirty="0"/>
              <a:t>www.baumann-rechtsanwaelte.de</a:t>
            </a:r>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16</a:t>
            </a:fld>
            <a:endParaRPr lang="de-DE" dirty="0"/>
          </a:p>
        </p:txBody>
      </p:sp>
      <p:sp>
        <p:nvSpPr>
          <p:cNvPr id="2" name="Inhaltsplatzhalter 1"/>
          <p:cNvSpPr>
            <a:spLocks noGrp="1"/>
          </p:cNvSpPr>
          <p:nvPr>
            <p:ph idx="1"/>
          </p:nvPr>
        </p:nvSpPr>
        <p:spPr>
          <a:xfrm>
            <a:off x="827584" y="1124744"/>
            <a:ext cx="8136904" cy="4742656"/>
          </a:xfrm>
        </p:spPr>
        <p:txBody>
          <a:bodyPr/>
          <a:lstStyle/>
          <a:p>
            <a:pPr marL="0" indent="0">
              <a:buNone/>
            </a:pPr>
            <a:r>
              <a:rPr lang="de-DE" sz="1800" b="1" u="sng" dirty="0"/>
              <a:t>b) Übernahme des Konzepts der CEF-Maßnahmen in § 44 V BNatSchG</a:t>
            </a:r>
          </a:p>
          <a:p>
            <a:pPr marL="0" indent="0">
              <a:buNone/>
            </a:pPr>
            <a:endParaRPr lang="de-DE" sz="700" b="1" u="sng" dirty="0"/>
          </a:p>
          <a:p>
            <a:pPr marL="0" indent="0">
              <a:buNone/>
            </a:pPr>
            <a:r>
              <a:rPr lang="de-DE" sz="1800" u="sng" dirty="0"/>
              <a:t>§ 44 V 1 - 4 BNatSchG lautet (durch BNatSchG-Novelle 2017 geändert):</a:t>
            </a:r>
          </a:p>
          <a:p>
            <a:pPr marL="0" indent="0">
              <a:buNone/>
            </a:pPr>
            <a:r>
              <a:rPr lang="de-DE" sz="1200" dirty="0"/>
              <a:t>„Für nach § 15 Absatz 1 unvermeidbare Beeinträchtigungen durch Eingriffe in Natur und Landschaft, die nach § 17 Absatz 1 oder Absatz 3 zugelassen oder von einer Behörde durchgeführt werden, sowie für Vorhaben im Sinne des § 18 Absatz 2 Satz 1 gelten die Zugriffs-, Besitz- und Vermarktungsverbote nach Maßgabe der Sätze 2 bis 5. Sind in Anhang IV Buchstabe a der Richtlinie 92/43/EWG aufgeführte Tierarten, europäische Vogelarten oder solche Arten betroffen, die in einer Rechtsverordnung nach § 54 Absatz 1 Nummer 2 aufgeführt sind, liegt ein Verstoß gegen </a:t>
            </a:r>
          </a:p>
          <a:p>
            <a:pPr marL="228600" lvl="0" indent="-228600">
              <a:buAutoNum type="arabicPeriod"/>
            </a:pPr>
            <a:r>
              <a:rPr lang="de-DE" sz="1200" dirty="0"/>
              <a:t>das Tötungs- und Verletzungsverbot nach Absatz 1 Nummer 1 nicht vor, wenn die Beeinträchtigung durch den Eingriff oder das Vorhaben das Tötungs- und Verletzungsrisiko für Exemplare der betroffenen Arten nicht signifikant erhöht und diese Beeinträchtigung bei Anwendung der gebotenen, fachlich anerkannten Schutzmaßnahmen nicht vermieden werden kann,</a:t>
            </a:r>
          </a:p>
          <a:p>
            <a:pPr marL="228600" lvl="0" indent="-228600">
              <a:buAutoNum type="arabicPeriod"/>
            </a:pPr>
            <a:r>
              <a:rPr lang="de-DE" sz="1200" dirty="0"/>
              <a:t>das Verbot des Nachstellens und Fangens wild lebender Tiere und der Entnahme, Beschädigung oder Zerstörung ihrer Entwicklungsformen nach Absatz 1 Nummer 1 nicht vor, wenn die Tiere oder ihre Entwicklungsformen im Rahmen einer erforderlichen Maßnahme, die auf den Schutz der Tiere vor Tötung oder Verletzung oder ihrer Entwicklungsformen vor Entnahme, Beschädigung oder Zerstörung und die Erhaltung der ökologischen Funktion der Fortpflanzungs- oder Ruhestätten im räumlichen Zusammenhang gerichtet ist, beeinträchtigt werden und diese Beeinträchtigungen unvermeidbar sind,</a:t>
            </a:r>
          </a:p>
          <a:p>
            <a:pPr marL="228600" lvl="0" indent="-228600">
              <a:buAutoNum type="arabicPeriod"/>
            </a:pPr>
            <a:r>
              <a:rPr lang="de-DE" sz="1200" dirty="0"/>
              <a:t>das Verbot nach Absatz 1 Nummer 3 nicht vor, wenn die ökologische Funktion der von dem Eingriff oder Vorhaben betroffenen Fortpflanzungs- und Ruhestätten im räumlichen Zusammenhang weiterhin erfüllt wird.</a:t>
            </a:r>
          </a:p>
          <a:p>
            <a:pPr marL="0" indent="0">
              <a:buNone/>
            </a:pPr>
            <a:r>
              <a:rPr lang="de-DE" sz="1200" dirty="0"/>
              <a:t>Soweit erforderlich, können auch vorgezogene Ausgleichsmaßnahmen festgelegt werden. Für Standorte wild lebender Pflanzen der in Anhang IV Buchstabe b der Richtlinie 92/43/EWG aufgeführten Arten gelten die Sätze 2 und 3 entsprechend. Sind andere besonders geschützte Arten betroffen, liegt bei Handlungen zur Durchführung eines Eingriffs oder Vorhabens kein Verstoß gegen die Zugriffs-, Besitz- und Vermarktungsverbote vor." </a:t>
            </a:r>
          </a:p>
          <a:p>
            <a:pPr marL="0" indent="0">
              <a:buNone/>
            </a:pPr>
            <a:endParaRPr lang="de-DE" sz="1600" u="sng" dirty="0"/>
          </a:p>
        </p:txBody>
      </p:sp>
    </p:spTree>
    <p:extLst>
      <p:ext uri="{BB962C8B-B14F-4D97-AF65-F5344CB8AC3E}">
        <p14:creationId xmlns:p14="http://schemas.microsoft.com/office/powerpoint/2010/main" val="3993482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17</a:t>
            </a:fld>
            <a:endParaRPr lang="de-DE" dirty="0"/>
          </a:p>
        </p:txBody>
      </p:sp>
      <p:sp>
        <p:nvSpPr>
          <p:cNvPr id="2" name="Inhaltsplatzhalter 1"/>
          <p:cNvSpPr>
            <a:spLocks noGrp="1"/>
          </p:cNvSpPr>
          <p:nvPr>
            <p:ph idx="1"/>
          </p:nvPr>
        </p:nvSpPr>
        <p:spPr>
          <a:xfrm>
            <a:off x="611560" y="1057672"/>
            <a:ext cx="8352928" cy="4742656"/>
          </a:xfrm>
        </p:spPr>
        <p:txBody>
          <a:bodyPr/>
          <a:lstStyle/>
          <a:p>
            <a:pPr>
              <a:buFontTx/>
              <a:buChar char="-"/>
            </a:pPr>
            <a:r>
              <a:rPr lang="de-DE" sz="1500" dirty="0"/>
              <a:t>BNatSchG integriert damit CEF-Maßnahmen in </a:t>
            </a:r>
            <a:r>
              <a:rPr lang="de-DE" sz="1500" dirty="0" err="1"/>
              <a:t>Legalausnahme</a:t>
            </a:r>
            <a:r>
              <a:rPr lang="de-DE" sz="1500" dirty="0"/>
              <a:t> für nach § 17 BNatSchG zugelassene (und nicht wie vormals zulässige) oder durch Behörden durchgeführte Eingriffe sowie für Vorhaben nach §§ 30 – 34 BauGB </a:t>
            </a:r>
          </a:p>
          <a:p>
            <a:pPr>
              <a:buFontTx/>
              <a:buChar char="-"/>
            </a:pPr>
            <a:r>
              <a:rPr lang="de-DE" sz="1500" dirty="0"/>
              <a:t>Geht über Konzept der EU-Kommission hinaus, die CEF-Maßnahmen lediglich im Zusammenhang mit Beschädigungen von Lebensstätten entwickelt hat – nach § 44 V 1 werden aber auch mit der Zerstörung von Lebensstätten im Zusammenhang stehende Tötungen aus dem Verbotstatbestand ausgenommen</a:t>
            </a:r>
          </a:p>
          <a:p>
            <a:pPr>
              <a:buFontTx/>
              <a:buChar char="-"/>
            </a:pPr>
            <a:r>
              <a:rPr lang="de-DE" sz="1500" dirty="0"/>
              <a:t>Gefahr des Unterlaufens des Rechtfertigungszwanges des Art. 16 I FFH-RL für Tötungen </a:t>
            </a:r>
            <a:r>
              <a:rPr lang="de-DE" sz="1500" dirty="0" err="1"/>
              <a:t>i.S.d</a:t>
            </a:r>
            <a:r>
              <a:rPr lang="de-DE" sz="1500" dirty="0"/>
              <a:t>. Art. 12 I </a:t>
            </a:r>
            <a:r>
              <a:rPr lang="de-DE" sz="1500" dirty="0" err="1"/>
              <a:t>lit</a:t>
            </a:r>
            <a:r>
              <a:rPr lang="de-DE" sz="1500" dirty="0"/>
              <a:t>. a FFH-RL</a:t>
            </a:r>
          </a:p>
          <a:p>
            <a:pPr>
              <a:buFontTx/>
              <a:buChar char="-"/>
            </a:pPr>
            <a:r>
              <a:rPr lang="de-DE" sz="1500" dirty="0"/>
              <a:t>BVerwG hat wegen der Legalisierung auch von Tötungen im Sinne des Art. 12 I </a:t>
            </a:r>
            <a:r>
              <a:rPr lang="de-DE" sz="1500" dirty="0" err="1"/>
              <a:t>lit</a:t>
            </a:r>
            <a:r>
              <a:rPr lang="de-DE" sz="1500" dirty="0"/>
              <a:t>. a FFH-RL eine Vereinbarkeit mit der FFH-RL verneint (BVerwGE 140, 149-178, </a:t>
            </a:r>
            <a:r>
              <a:rPr lang="de-DE" sz="1500" dirty="0" err="1"/>
              <a:t>Rn</a:t>
            </a:r>
            <a:r>
              <a:rPr lang="de-DE" sz="1500" dirty="0"/>
              <a:t>. 117; noch offen gelassen in BVerwGE 131, 274-315, </a:t>
            </a:r>
            <a:r>
              <a:rPr lang="de-DE" sz="1500" dirty="0" err="1"/>
              <a:t>Rn</a:t>
            </a:r>
            <a:r>
              <a:rPr lang="de-DE" sz="1500" dirty="0"/>
              <a:t>. 98), hingegen CEF-Maßnahmen im Anwendungsbereich des Beschädigungsverbotes im Grundsatz gebilligt (ebd.) – nunmehr hat der Gesetzgeber dies zum Anlass zur Gesetzesänderung genommen (§ 44 V 1 Nr. 2 BNatSchG, vgl. BT-Drs.18/11939, S. 18; darauf bezugnehmend u. Annahme der EU-Rechtskonformität von CEF-Maßnahmen: OVG Lüneburg, Urt. v. 31.7.2018 – 7 KS 17/16) </a:t>
            </a:r>
          </a:p>
          <a:p>
            <a:pPr>
              <a:buFontTx/>
              <a:buChar char="-"/>
            </a:pPr>
            <a:r>
              <a:rPr lang="de-DE" sz="1500" dirty="0"/>
              <a:t>Kritik der Literatur, dass das CEF-Konzept von einem räumlich weiten Verständnis der geschützten Lebensstätten ausgehe, das § 44 Abs. 1 Nr. 3 BNatSchG gerade nicht aufgreift (z.B. Gellermann, </a:t>
            </a:r>
            <a:r>
              <a:rPr lang="de-DE" sz="1500" dirty="0" err="1"/>
              <a:t>NuR</a:t>
            </a:r>
            <a:r>
              <a:rPr lang="de-DE" sz="1500" dirty="0"/>
              <a:t> 2007, 783, 788), wurde vom BVerwG bisher offen gelassen (BVerwGE 140, 149-178, </a:t>
            </a:r>
            <a:r>
              <a:rPr lang="de-DE" sz="1500" dirty="0" err="1"/>
              <a:t>Rn</a:t>
            </a:r>
            <a:r>
              <a:rPr lang="de-DE" sz="1500" dirty="0"/>
              <a:t>. 117, auch offen gelassen in BVerwG, Urteil vom 9.11.2017, 3 A 4.15) </a:t>
            </a:r>
          </a:p>
        </p:txBody>
      </p:sp>
    </p:spTree>
    <p:extLst>
      <p:ext uri="{BB962C8B-B14F-4D97-AF65-F5344CB8AC3E}">
        <p14:creationId xmlns:p14="http://schemas.microsoft.com/office/powerpoint/2010/main" val="245909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18</a:t>
            </a:fld>
            <a:endParaRPr lang="de-DE" dirty="0"/>
          </a:p>
        </p:txBody>
      </p:sp>
      <p:sp>
        <p:nvSpPr>
          <p:cNvPr id="2" name="Inhaltsplatzhalter 1"/>
          <p:cNvSpPr>
            <a:spLocks noGrp="1"/>
          </p:cNvSpPr>
          <p:nvPr>
            <p:ph idx="1"/>
          </p:nvPr>
        </p:nvSpPr>
        <p:spPr>
          <a:xfrm>
            <a:off x="611560" y="1412776"/>
            <a:ext cx="8352928" cy="4742656"/>
          </a:xfrm>
        </p:spPr>
        <p:txBody>
          <a:bodyPr/>
          <a:lstStyle/>
          <a:p>
            <a:pPr>
              <a:buFontTx/>
              <a:buChar char="-"/>
            </a:pPr>
            <a:r>
              <a:rPr lang="de-DE" sz="1600" dirty="0"/>
              <a:t>Bedenklich ist auch, dass § 44 V 2 BNatSchG keine Verpflichtung zur Anordnung von CEF-Maßnahmen vorsieht, sondern diese sogar unter den Vorbehalt der Erforderlichkeit stellt</a:t>
            </a:r>
          </a:p>
          <a:p>
            <a:pPr>
              <a:buFontTx/>
              <a:buChar char="-"/>
            </a:pPr>
            <a:r>
              <a:rPr lang="de-DE" sz="1600" dirty="0"/>
              <a:t>Zudem wird teilweise befürchtet, dass der mit § 44 I Nr. 2 BNatSchG vom Gesetzgeber gewählte populationsbezogene Ansatz wegen des </a:t>
            </a:r>
            <a:r>
              <a:rPr lang="de-DE" sz="1600" dirty="0" err="1"/>
              <a:t>Individuenbezugs</a:t>
            </a:r>
            <a:r>
              <a:rPr lang="de-DE" sz="1600" dirty="0"/>
              <a:t> der Verbotstatbestände des Art. 12 I FFH-RL einer Überprüfung durch den EuGH nicht standhalten könnte</a:t>
            </a:r>
          </a:p>
          <a:p>
            <a:pPr>
              <a:buFontTx/>
              <a:buChar char="-"/>
            </a:pPr>
            <a:r>
              <a:rPr lang="de-DE" sz="1600" dirty="0"/>
              <a:t>§ 44 V 1 und § 44 V 4 BNatSchG bewirken zugleich einen Ausschluss von nur national geschützten Arten im Rahmen von Eingriffsvorhaben aus der Prüfung der artenschutzrechtlichen Verbotstatbestände und verweist diese auf einen alleinigen Schutz durch die Eingriffsregelung nach §§ 14 ff. BNatSchG, was wegen der Staatszielbestimmung des Art. 20a GG nicht bedenkenfrei und unter naturschutzfachlichen Gesichtspunkten nur schwer verständlich ist (dazu Philipp, </a:t>
            </a:r>
            <a:r>
              <a:rPr lang="de-DE" sz="1600" dirty="0" err="1"/>
              <a:t>NVwZ</a:t>
            </a:r>
            <a:r>
              <a:rPr lang="de-DE" sz="1600" dirty="0"/>
              <a:t> 2008, 593, 596 f.)</a:t>
            </a:r>
          </a:p>
          <a:p>
            <a:pPr>
              <a:buFontTx/>
              <a:buChar char="-"/>
            </a:pPr>
            <a:r>
              <a:rPr lang="de-DE" sz="1600" dirty="0"/>
              <a:t>Für Bauleitplanungen ist Anwendbarkeit von § 44 V 2, 3 BNatSchG zweifelhaft, da Kompensationsmaßnahmen nicht nach § 15 BNatSchG, sondern nach Maßgabe des Bauplanungsrechts angeordnet werden (vgl. Gellermann, </a:t>
            </a:r>
            <a:r>
              <a:rPr lang="de-DE" sz="1600" dirty="0" err="1"/>
              <a:t>NuR</a:t>
            </a:r>
            <a:r>
              <a:rPr lang="de-DE" sz="1600" dirty="0"/>
              <a:t> 2007, 132, 137)</a:t>
            </a:r>
          </a:p>
          <a:p>
            <a:pPr marL="0" indent="0">
              <a:buNone/>
            </a:pPr>
            <a:endParaRPr lang="de-DE" sz="1600" dirty="0"/>
          </a:p>
        </p:txBody>
      </p:sp>
    </p:spTree>
    <p:extLst>
      <p:ext uri="{BB962C8B-B14F-4D97-AF65-F5344CB8AC3E}">
        <p14:creationId xmlns:p14="http://schemas.microsoft.com/office/powerpoint/2010/main" val="3529508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6195" y="980728"/>
            <a:ext cx="7620000" cy="4670648"/>
          </a:xfrm>
        </p:spPr>
        <p:txBody>
          <a:bodyPr/>
          <a:lstStyle/>
          <a:p>
            <a:pPr marL="0" indent="0">
              <a:buNone/>
            </a:pPr>
            <a:r>
              <a:rPr lang="de-DE" b="1" u="sng" dirty="0"/>
              <a:t>5. Erfahrungen aus der Praxis und Fazit</a:t>
            </a:r>
          </a:p>
          <a:p>
            <a:pPr marL="0" indent="0">
              <a:buNone/>
            </a:pPr>
            <a:endParaRPr lang="de-DE" sz="1600" b="1" u="sng" dirty="0"/>
          </a:p>
          <a:p>
            <a:r>
              <a:rPr lang="de-DE" sz="1600" dirty="0"/>
              <a:t>CEF-Maßnahmen werden häufig und großzügig angewandt</a:t>
            </a:r>
          </a:p>
          <a:p>
            <a:r>
              <a:rPr lang="de-DE" sz="1600" dirty="0"/>
              <a:t>CEF-Maßnahmen sind die Regel, Ausnahmen – im wahrsten Sinne des Wortes – die Ausnahme</a:t>
            </a:r>
          </a:p>
          <a:p>
            <a:r>
              <a:rPr lang="de-DE" sz="1600" dirty="0"/>
              <a:t>Es bestehen Zweifel, dass die hohen fachlichen Anforderungen an CEF-Maßnahmen (insbesondere zeitliche Wirksamkeit) in jedem Einzelfall gewährleistet werden</a:t>
            </a:r>
          </a:p>
          <a:p>
            <a:r>
              <a:rPr lang="de-DE" sz="1600" dirty="0"/>
              <a:t>Vorhaben, die dem EEG unterliegen, sind auf CEF-Maßnahmen angewiesen, jedenfalls wenn diese als rein </a:t>
            </a:r>
            <a:r>
              <a:rPr lang="de-DE" sz="1600" dirty="0" err="1"/>
              <a:t>privatnützig</a:t>
            </a:r>
            <a:r>
              <a:rPr lang="de-DE" sz="1600" dirty="0"/>
              <a:t> und damit nicht ausnahmefähig angesehen werden (so z.B. für Windkraftanlagen </a:t>
            </a:r>
            <a:r>
              <a:rPr lang="de-DE" sz="1600" dirty="0" err="1"/>
              <a:t>Gatz</a:t>
            </a:r>
            <a:r>
              <a:rPr lang="de-DE" sz="1600" dirty="0"/>
              <a:t>, Windenergieanlagen in der Verwaltungs- und Gerichtspraxis, 2013, </a:t>
            </a:r>
            <a:r>
              <a:rPr lang="de-DE" sz="1600" dirty="0" err="1"/>
              <a:t>Rn</a:t>
            </a:r>
            <a:r>
              <a:rPr lang="de-DE" sz="1600" dirty="0"/>
              <a:t>. 259 ff.; anders zwischenzeitlich die Rechtsprechung)</a:t>
            </a:r>
          </a:p>
          <a:p>
            <a:r>
              <a:rPr lang="de-DE" sz="1600" dirty="0"/>
              <a:t>Gerade bei Vorhaben, die mangels </a:t>
            </a:r>
            <a:r>
              <a:rPr lang="de-DE" sz="1600" dirty="0" err="1"/>
              <a:t>Einschlägigkeit</a:t>
            </a:r>
            <a:r>
              <a:rPr lang="de-DE" sz="1600" dirty="0"/>
              <a:t> von Ausnahmegründen nicht ausnahmefähig sind, bergen CEF-Maßnahmen die Gefahr, dass Art. 9 VRL bzw. Art. 16 FFH-RL unterlaufen werden</a:t>
            </a:r>
          </a:p>
          <a:p>
            <a:r>
              <a:rPr lang="de-DE" sz="1600" dirty="0"/>
              <a:t>Bei grundsätzlich ausnahmefähigen Vorhaben entfällt jedenfalls Begründungs- und Abwägungserfordernis für Ausnahmen und damit eine ernstzunehmende Zulassungshürde</a:t>
            </a:r>
          </a:p>
        </p:txBody>
      </p:sp>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19</a:t>
            </a:fld>
            <a:endParaRPr lang="de-DE" dirty="0"/>
          </a:p>
        </p:txBody>
      </p:sp>
    </p:spTree>
    <p:extLst>
      <p:ext uri="{BB962C8B-B14F-4D97-AF65-F5344CB8AC3E}">
        <p14:creationId xmlns:p14="http://schemas.microsoft.com/office/powerpoint/2010/main" val="14396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052736"/>
            <a:ext cx="7620000" cy="1143000"/>
          </a:xfrm>
        </p:spPr>
        <p:txBody>
          <a:bodyPr/>
          <a:lstStyle/>
          <a:p>
            <a:r>
              <a:rPr lang="de-DE" u="sng" dirty="0"/>
              <a:t>Gliederung </a:t>
            </a:r>
          </a:p>
        </p:txBody>
      </p:sp>
      <p:sp>
        <p:nvSpPr>
          <p:cNvPr id="3" name="Inhaltsplatzhalter 2"/>
          <p:cNvSpPr>
            <a:spLocks noGrp="1"/>
          </p:cNvSpPr>
          <p:nvPr>
            <p:ph idx="1"/>
          </p:nvPr>
        </p:nvSpPr>
        <p:spPr>
          <a:xfrm>
            <a:off x="971600" y="2132856"/>
            <a:ext cx="7620000" cy="3200400"/>
          </a:xfrm>
        </p:spPr>
        <p:txBody>
          <a:bodyPr/>
          <a:lstStyle/>
          <a:p>
            <a:pPr marL="457200" indent="-457200">
              <a:buAutoNum type="arabicPeriod"/>
            </a:pPr>
            <a:r>
              <a:rPr lang="de-DE" dirty="0"/>
              <a:t>Artenschutz in Zulassungs- und Bauleitplanverfahren</a:t>
            </a:r>
          </a:p>
          <a:p>
            <a:pPr marL="457200" indent="-457200">
              <a:buAutoNum type="arabicPeriod"/>
            </a:pPr>
            <a:r>
              <a:rPr lang="de-DE" dirty="0"/>
              <a:t>Artenschutzrechtliche Verbotstatbestände im Überblick</a:t>
            </a:r>
          </a:p>
          <a:p>
            <a:pPr marL="457200" indent="-457200">
              <a:buAutoNum type="arabicPeriod"/>
            </a:pPr>
            <a:r>
              <a:rPr lang="de-DE" dirty="0"/>
              <a:t>Ausnahmen von den artenschutzrechtlichen Verboten</a:t>
            </a:r>
          </a:p>
          <a:p>
            <a:pPr marL="457200" indent="-457200">
              <a:buAutoNum type="arabicPeriod"/>
            </a:pPr>
            <a:r>
              <a:rPr lang="de-DE" dirty="0"/>
              <a:t>CEF-Maßnahmen im System der artenschutzrechtlichen Verbotstatbestände</a:t>
            </a:r>
          </a:p>
          <a:p>
            <a:pPr marL="457200" indent="-457200">
              <a:buAutoNum type="arabicPeriod"/>
            </a:pPr>
            <a:r>
              <a:rPr lang="de-DE" dirty="0"/>
              <a:t>Erfahrungen aus der Praxis und Fazit</a:t>
            </a:r>
          </a:p>
          <a:p>
            <a:pPr marL="457200" indent="-457200">
              <a:buAutoNum type="arabicPeriod"/>
            </a:pPr>
            <a:endParaRPr lang="de-DE" dirty="0"/>
          </a:p>
        </p:txBody>
      </p:sp>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2</a:t>
            </a:fld>
            <a:endParaRPr lang="de-DE" dirty="0"/>
          </a:p>
        </p:txBody>
      </p:sp>
    </p:spTree>
    <p:extLst>
      <p:ext uri="{BB962C8B-B14F-4D97-AF65-F5344CB8AC3E}">
        <p14:creationId xmlns:p14="http://schemas.microsoft.com/office/powerpoint/2010/main" val="1813539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11560" y="1124744"/>
            <a:ext cx="8280920" cy="4670648"/>
          </a:xfrm>
        </p:spPr>
        <p:txBody>
          <a:bodyPr/>
          <a:lstStyle/>
          <a:p>
            <a:r>
              <a:rPr lang="de-DE" sz="1600" dirty="0"/>
              <a:t>Da der EuGH sich soweit ersichtlich noch nicht mit CEF-Maßnahmen auseinandergesetzt hat, muss deren unionsrechtliche Zulässigkeit als offen angesehen werden</a:t>
            </a:r>
          </a:p>
          <a:p>
            <a:r>
              <a:rPr lang="de-DE" sz="1600" dirty="0"/>
              <a:t>CEF-Maßnahmen bergen damit vor allem für nicht ausnahmefähige Vorhaben eine nicht zu unterschätzende Rechtsunsicherheit</a:t>
            </a:r>
          </a:p>
          <a:p>
            <a:r>
              <a:rPr lang="de-DE" sz="1600" dirty="0"/>
              <a:t>CEF-Maßnahmen mindern zugleich die Durchsetzungsfähigkeit der artenschutzrechtlichen Belange und erleichtern die Realisierung von Vorhaben</a:t>
            </a:r>
          </a:p>
          <a:p>
            <a:r>
              <a:rPr lang="de-DE" sz="1600" dirty="0"/>
              <a:t>CEF-Maßnahmen können damit insbesondere bei unzureichender Kontrolle der Wirksamkeit zu einer Verfehlung der Ziele der VRL und FFH-RL führen</a:t>
            </a:r>
          </a:p>
          <a:p>
            <a:r>
              <a:rPr lang="de-DE" sz="1600" dirty="0"/>
              <a:t>Gilt in besonderem Maße, wenn eine Art bereits in einem ungünstigen Erhaltungszustand ist</a:t>
            </a:r>
          </a:p>
          <a:p>
            <a:r>
              <a:rPr lang="de-DE" sz="1600" dirty="0"/>
              <a:t>Bei strikter Beachtung der fachlichen Anforderungen und konsequenter Kontrolle der Wirksamkeit unter Einschluss geeigneter Nachbesserungsmaßnahmen können sie aber den Zweck einer Verwirklichung von Vorhaben in Harmonie mit den Belangen des Artenschutzes erfüllen</a:t>
            </a:r>
          </a:p>
          <a:p>
            <a:r>
              <a:rPr lang="de-DE" sz="1600" dirty="0"/>
              <a:t>Entscheidend ist regelmäßig die Intensität und Qualität der Bestandserhebungen sowie der Eingriffsbewertungen im Einzelfall – nur wenn vorhandene Arten und deren Lebensstätten anhand der besten verfügbaren wissenschaftlichen Erkenntnisse ermittelt werden, können tatsächlich wirksame CEF-Maßnahmen entwickelt werden</a:t>
            </a:r>
          </a:p>
        </p:txBody>
      </p:sp>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20</a:t>
            </a:fld>
            <a:endParaRPr lang="de-DE" dirty="0"/>
          </a:p>
        </p:txBody>
      </p:sp>
    </p:spTree>
    <p:extLst>
      <p:ext uri="{BB962C8B-B14F-4D97-AF65-F5344CB8AC3E}">
        <p14:creationId xmlns:p14="http://schemas.microsoft.com/office/powerpoint/2010/main" val="4257301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a:xfrm>
            <a:off x="2771800" y="6248400"/>
            <a:ext cx="4064374" cy="457200"/>
          </a:xfrm>
        </p:spPr>
        <p:txBody>
          <a:bodyPr/>
          <a:lstStyle/>
          <a:p>
            <a:pPr>
              <a:defRPr/>
            </a:pPr>
            <a:r>
              <a:rPr lang="de-DE" sz="1100" dirty="0">
                <a:solidFill>
                  <a:schemeClr val="tx1"/>
                </a:solidFill>
              </a:rPr>
              <a:t>www.baumann-rechtsanwaelte.de </a:t>
            </a:r>
          </a:p>
          <a:p>
            <a:pPr>
              <a:defRPr/>
            </a:pPr>
            <a:r>
              <a:rPr lang="de-DE" sz="1100" dirty="0">
                <a:solidFill>
                  <a:schemeClr val="tx1"/>
                </a:solidFill>
              </a:rPr>
              <a:t>©</a:t>
            </a:r>
            <a:r>
              <a:rPr lang="de-DE" sz="1100" dirty="0" err="1">
                <a:solidFill>
                  <a:schemeClr val="tx1"/>
                </a:solidFill>
              </a:rPr>
              <a:t>Baumannn</a:t>
            </a:r>
            <a:r>
              <a:rPr lang="de-DE" sz="1100" dirty="0">
                <a:solidFill>
                  <a:schemeClr val="tx1"/>
                </a:solidFill>
              </a:rPr>
              <a:t> Rechtsanwälte Partnerschaftsgesellschaft mbB</a:t>
            </a:r>
          </a:p>
          <a:p>
            <a:pPr>
              <a:defRPr/>
            </a:pPr>
            <a:endParaRPr lang="de-DE" dirty="0"/>
          </a:p>
        </p:txBody>
      </p:sp>
      <p:sp>
        <p:nvSpPr>
          <p:cNvPr id="3" name="Textfeld 2"/>
          <p:cNvSpPr txBox="1"/>
          <p:nvPr/>
        </p:nvSpPr>
        <p:spPr>
          <a:xfrm>
            <a:off x="4779870" y="1844824"/>
            <a:ext cx="4112609" cy="1754326"/>
          </a:xfrm>
          <a:prstGeom prst="rect">
            <a:avLst/>
          </a:prstGeom>
          <a:noFill/>
        </p:spPr>
        <p:txBody>
          <a:bodyPr wrap="square">
            <a:spAutoFit/>
          </a:bodyPr>
          <a:lstStyle>
            <a:defPPr>
              <a:defRPr lang="de-DE"/>
            </a:defPPr>
            <a:lvl1pPr algn="ctr">
              <a:defRPr sz="3600" b="1">
                <a:effectLst>
                  <a:outerShdw blurRad="38100" dist="38100" dir="2700000" algn="tl">
                    <a:srgbClr val="000000">
                      <a:alpha val="43137"/>
                    </a:srgbClr>
                  </a:outerShdw>
                </a:effectLst>
                <a:latin typeface="+mj-lt"/>
                <a:cs typeface="+mn-cs"/>
              </a:defRPr>
            </a:lvl1pPr>
          </a:lstStyle>
          <a:p>
            <a:r>
              <a:rPr lang="de-DE" dirty="0"/>
              <a:t>Vielen Dank für Ihre Aufmerksamkeit.</a:t>
            </a:r>
          </a:p>
        </p:txBody>
      </p:sp>
      <p:sp>
        <p:nvSpPr>
          <p:cNvPr id="8" name="Textfeld 7"/>
          <p:cNvSpPr txBox="1"/>
          <p:nvPr/>
        </p:nvSpPr>
        <p:spPr>
          <a:xfrm>
            <a:off x="4891958" y="3933056"/>
            <a:ext cx="3888432" cy="1600438"/>
          </a:xfrm>
          <a:prstGeom prst="rect">
            <a:avLst/>
          </a:prstGeom>
          <a:noFill/>
        </p:spPr>
        <p:txBody>
          <a:bodyPr wrap="square" rtlCol="0">
            <a:spAutoFit/>
          </a:bodyPr>
          <a:lstStyle/>
          <a:p>
            <a:pPr algn="ctr"/>
            <a:r>
              <a:rPr lang="de-DE" sz="1400" cap="small" dirty="0">
                <a:latin typeface="+mn-lt"/>
              </a:rPr>
              <a:t>Baumann</a:t>
            </a:r>
            <a:r>
              <a:rPr lang="de-DE" sz="1400" dirty="0">
                <a:latin typeface="+mn-lt"/>
              </a:rPr>
              <a:t> Rechtsanwälte Partnerschaftsgesellschaft </a:t>
            </a:r>
            <a:r>
              <a:rPr lang="de-DE" sz="1400" dirty="0" err="1">
                <a:latin typeface="+mn-lt"/>
              </a:rPr>
              <a:t>mbB</a:t>
            </a:r>
            <a:endParaRPr lang="de-DE" sz="1400" dirty="0">
              <a:latin typeface="+mn-lt"/>
            </a:endParaRPr>
          </a:p>
          <a:p>
            <a:pPr algn="ctr"/>
            <a:r>
              <a:rPr lang="de-DE" sz="1400" dirty="0" err="1">
                <a:latin typeface="+mn-lt"/>
              </a:rPr>
              <a:t>RAin</a:t>
            </a:r>
            <a:r>
              <a:rPr lang="de-DE" sz="1400" dirty="0">
                <a:latin typeface="+mn-lt"/>
              </a:rPr>
              <a:t> Franziska Heß</a:t>
            </a:r>
          </a:p>
          <a:p>
            <a:pPr algn="ctr"/>
            <a:r>
              <a:rPr lang="de-DE" sz="1400" dirty="0" err="1">
                <a:latin typeface="+mn-lt"/>
              </a:rPr>
              <a:t>Harkortstraße</a:t>
            </a:r>
            <a:r>
              <a:rPr lang="de-DE" sz="1400" dirty="0">
                <a:latin typeface="+mn-lt"/>
              </a:rPr>
              <a:t> 7</a:t>
            </a:r>
          </a:p>
          <a:p>
            <a:pPr algn="ctr"/>
            <a:r>
              <a:rPr lang="de-DE" sz="1400" dirty="0">
                <a:latin typeface="+mn-lt"/>
              </a:rPr>
              <a:t>04107 Leipzig</a:t>
            </a:r>
          </a:p>
          <a:p>
            <a:pPr algn="ctr"/>
            <a:r>
              <a:rPr lang="de-DE" sz="1400" dirty="0">
                <a:latin typeface="+mn-lt"/>
              </a:rPr>
              <a:t>hess@baumann-rechtsanwaelte.de</a:t>
            </a:r>
          </a:p>
          <a:p>
            <a:pPr algn="ctr"/>
            <a:r>
              <a:rPr lang="de-DE" sz="1400" dirty="0">
                <a:latin typeface="+mn-lt"/>
              </a:rPr>
              <a:t>www.baumann-rechtsanwaelte.de</a:t>
            </a:r>
          </a:p>
        </p:txBody>
      </p:sp>
      <p:sp>
        <p:nvSpPr>
          <p:cNvPr id="9" name="Foliennummernplatzhalter 8"/>
          <p:cNvSpPr>
            <a:spLocks noGrp="1"/>
          </p:cNvSpPr>
          <p:nvPr>
            <p:ph type="sldNum" sz="quarter" idx="12"/>
          </p:nvPr>
        </p:nvSpPr>
        <p:spPr/>
        <p:txBody>
          <a:bodyPr/>
          <a:lstStyle/>
          <a:p>
            <a:pPr>
              <a:defRPr/>
            </a:pPr>
            <a:fld id="{75217EBC-CA6D-4817-AED1-96A605AB1CDD}" type="slidenum">
              <a:rPr lang="de-DE" smtClean="0"/>
              <a:pPr>
                <a:defRPr/>
              </a:pPr>
              <a:t>21</a:t>
            </a:fld>
            <a:endParaRPr lang="de-DE" dirty="0"/>
          </a:p>
        </p:txBody>
      </p:sp>
      <p:pic>
        <p:nvPicPr>
          <p:cNvPr id="5" name="Grafik 4">
            <a:extLst>
              <a:ext uri="{FF2B5EF4-FFF2-40B4-BE49-F238E27FC236}">
                <a16:creationId xmlns:a16="http://schemas.microsoft.com/office/drawing/2014/main" xmlns="" id="{6CBE53DF-6985-49AB-961C-A1D7463FB3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484784"/>
            <a:ext cx="3810000" cy="25717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3</a:t>
            </a:fld>
            <a:endParaRPr lang="de-DE" dirty="0"/>
          </a:p>
        </p:txBody>
      </p:sp>
      <p:sp>
        <p:nvSpPr>
          <p:cNvPr id="2" name="Titel 1"/>
          <p:cNvSpPr>
            <a:spLocks noGrp="1"/>
          </p:cNvSpPr>
          <p:nvPr>
            <p:ph type="title"/>
          </p:nvPr>
        </p:nvSpPr>
        <p:spPr>
          <a:xfrm>
            <a:off x="323528" y="1371600"/>
            <a:ext cx="8640960" cy="761256"/>
          </a:xfrm>
        </p:spPr>
        <p:txBody>
          <a:bodyPr/>
          <a:lstStyle/>
          <a:p>
            <a:r>
              <a:rPr lang="de-DE" sz="2400" b="1" u="sng" dirty="0"/>
              <a:t>1. Artenschutz in Zulassungs- und Bauleitplanverfahren</a:t>
            </a:r>
          </a:p>
        </p:txBody>
      </p:sp>
      <p:sp>
        <p:nvSpPr>
          <p:cNvPr id="7" name="Inhaltsplatzhalter 6"/>
          <p:cNvSpPr>
            <a:spLocks noGrp="1"/>
          </p:cNvSpPr>
          <p:nvPr>
            <p:ph idx="1"/>
          </p:nvPr>
        </p:nvSpPr>
        <p:spPr>
          <a:xfrm>
            <a:off x="683568" y="2276872"/>
            <a:ext cx="7908032" cy="3456384"/>
          </a:xfrm>
        </p:spPr>
        <p:txBody>
          <a:bodyPr/>
          <a:lstStyle/>
          <a:p>
            <a:pPr>
              <a:buFontTx/>
              <a:buChar char="-"/>
            </a:pPr>
            <a:r>
              <a:rPr lang="de-DE" sz="2000" dirty="0"/>
              <a:t>Vorgaben der Art. 5 und 9 VRL, Art. 12, 13 und 16 FFH-RL und der nationalen Bestimmungen in §§ 44, 45 und 67 BNatSchG als zwingende materielle Vorgaben für die Zulassung von Vorhaben</a:t>
            </a:r>
          </a:p>
          <a:p>
            <a:pPr>
              <a:buFontTx/>
              <a:buChar char="-"/>
            </a:pPr>
            <a:r>
              <a:rPr lang="de-DE" sz="2000" dirty="0"/>
              <a:t>Zwar keine unmittelbare Geltung der artenschutzrechtlichen Verbotstatbestände für die kommunale Bauleitplanung, aber Vollzugsfähigkeit des Bebauungsplans ist Anknüpfungspunkt für die Prüfung der artenschutzrechtlichen Verbotstatbestände</a:t>
            </a:r>
          </a:p>
          <a:p>
            <a:pPr>
              <a:buFontTx/>
              <a:buChar char="-"/>
            </a:pPr>
            <a:r>
              <a:rPr lang="de-DE" sz="2000" dirty="0"/>
              <a:t>Strenge unionsrechtliche Vorgaben und deren nationale Umsetzung sorgen für anspruchsvolles Prüfprogramm und errichten ernstzunehmende Hürden für Projekt- und Bauleitplanungen</a:t>
            </a:r>
          </a:p>
          <a:p>
            <a:pPr>
              <a:buFontTx/>
              <a:buChar char="-"/>
            </a:pPr>
            <a:endParaRPr lang="de-DE" sz="2000" dirty="0"/>
          </a:p>
          <a:p>
            <a:pPr>
              <a:buFontTx/>
              <a:buChar char="-"/>
            </a:pPr>
            <a:endParaRPr lang="de-DE" sz="2000" dirty="0"/>
          </a:p>
        </p:txBody>
      </p:sp>
    </p:spTree>
    <p:extLst>
      <p:ext uri="{BB962C8B-B14F-4D97-AF65-F5344CB8AC3E}">
        <p14:creationId xmlns:p14="http://schemas.microsoft.com/office/powerpoint/2010/main" val="469902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4</a:t>
            </a:fld>
            <a:endParaRPr lang="de-DE" dirty="0"/>
          </a:p>
        </p:txBody>
      </p:sp>
      <p:sp>
        <p:nvSpPr>
          <p:cNvPr id="2" name="Inhaltsplatzhalter 1"/>
          <p:cNvSpPr>
            <a:spLocks noGrp="1"/>
          </p:cNvSpPr>
          <p:nvPr>
            <p:ph idx="1"/>
          </p:nvPr>
        </p:nvSpPr>
        <p:spPr>
          <a:xfrm>
            <a:off x="899592" y="1196752"/>
            <a:ext cx="7968455" cy="4464496"/>
          </a:xfrm>
        </p:spPr>
        <p:txBody>
          <a:bodyPr/>
          <a:lstStyle/>
          <a:p>
            <a:pPr marL="0" indent="0">
              <a:buNone/>
            </a:pPr>
            <a:r>
              <a:rPr lang="de-DE" sz="2000" b="1" u="sng" dirty="0"/>
              <a:t>Allgemeine Anforderungen an artenschutzrechtliche Prüfungen</a:t>
            </a:r>
          </a:p>
          <a:p>
            <a:pPr marL="0" indent="0">
              <a:buNone/>
            </a:pPr>
            <a:endParaRPr lang="de-DE" sz="2000" b="1" u="sng" dirty="0"/>
          </a:p>
          <a:p>
            <a:r>
              <a:rPr lang="de-DE" sz="1800" dirty="0"/>
              <a:t>Für Artenschutz existiert weder formalisiertes Prüfverfahren noch normative Festlegung von Art, Umfang, Methodik und Untersuchungstiefe</a:t>
            </a:r>
          </a:p>
          <a:p>
            <a:r>
              <a:rPr lang="de-DE" sz="1800" dirty="0"/>
              <a:t>Artenschutzrechtliche Prüfung tendiert aufgrund der Vielzahl der Arten zur „Entgrenzung“</a:t>
            </a:r>
          </a:p>
          <a:p>
            <a:r>
              <a:rPr lang="de-DE" sz="1800" b="1" u="sng" dirty="0"/>
              <a:t>BVerwG:</a:t>
            </a:r>
            <a:r>
              <a:rPr lang="de-DE" sz="1800" dirty="0"/>
              <a:t> Prüfung am Maßstab der praktischen Vernunft, die sich aus 2 Quellen speist (Bestandserfassung vor Ort und Auswertung vorhandener Erkenntnisse und Fachliteratur) – z.B. </a:t>
            </a:r>
            <a:r>
              <a:rPr lang="de-DE" sz="1800" dirty="0" err="1"/>
              <a:t>BVerwGE</a:t>
            </a:r>
            <a:r>
              <a:rPr lang="de-DE" sz="1800" dirty="0"/>
              <a:t> 131, 274-315, </a:t>
            </a:r>
            <a:r>
              <a:rPr lang="de-DE" sz="1800" dirty="0" err="1"/>
              <a:t>Rn</a:t>
            </a:r>
            <a:r>
              <a:rPr lang="de-DE" sz="1800" dirty="0"/>
              <a:t>. 57 ff.</a:t>
            </a:r>
          </a:p>
          <a:p>
            <a:r>
              <a:rPr lang="de-DE" sz="1800" dirty="0"/>
              <a:t>Erstellung eines lückenlosen Arteninventars ist nicht erforderlich</a:t>
            </a:r>
          </a:p>
          <a:p>
            <a:r>
              <a:rPr lang="de-DE" sz="1800" u="sng" dirty="0"/>
              <a:t>Aber:</a:t>
            </a:r>
            <a:r>
              <a:rPr lang="de-DE" sz="1800" dirty="0"/>
              <a:t> Monitoring kein Mittel zum Ausgleich von Ermittlungsdefiziten (</a:t>
            </a:r>
            <a:r>
              <a:rPr lang="de-DE" sz="1800" dirty="0" err="1"/>
              <a:t>BVerwGE</a:t>
            </a:r>
            <a:r>
              <a:rPr lang="de-DE" sz="1800" dirty="0"/>
              <a:t> 140, 149-178, </a:t>
            </a:r>
            <a:r>
              <a:rPr lang="de-DE" sz="1800" dirty="0" err="1"/>
              <a:t>Rn</a:t>
            </a:r>
            <a:r>
              <a:rPr lang="de-DE" sz="1800" dirty="0"/>
              <a:t>. 105)</a:t>
            </a:r>
          </a:p>
          <a:p>
            <a:r>
              <a:rPr lang="de-DE" sz="1800" dirty="0"/>
              <a:t>Fehler in der artenschutzrechtlichen Prüfung können auf die Eingriffsregelung und die fachplanerische Abwägung durchschlagen (</a:t>
            </a:r>
            <a:r>
              <a:rPr lang="de-DE" sz="1800" dirty="0" err="1"/>
              <a:t>BVerwGE</a:t>
            </a:r>
            <a:r>
              <a:rPr lang="de-DE" sz="1800" dirty="0"/>
              <a:t> 140, 149-178, </a:t>
            </a:r>
            <a:r>
              <a:rPr lang="de-DE" sz="1800" dirty="0" err="1"/>
              <a:t>Rn</a:t>
            </a:r>
            <a:r>
              <a:rPr lang="de-DE" sz="1800" dirty="0"/>
              <a:t>. 107 ff.)</a:t>
            </a:r>
          </a:p>
          <a:p>
            <a:endParaRPr lang="de-DE" sz="2000" dirty="0"/>
          </a:p>
          <a:p>
            <a:endParaRPr lang="de-DE" sz="2000" b="1" dirty="0"/>
          </a:p>
          <a:p>
            <a:pPr marL="0" indent="0">
              <a:buNone/>
            </a:pPr>
            <a:endParaRPr lang="de-DE" dirty="0"/>
          </a:p>
        </p:txBody>
      </p:sp>
    </p:spTree>
    <p:extLst>
      <p:ext uri="{BB962C8B-B14F-4D97-AF65-F5344CB8AC3E}">
        <p14:creationId xmlns:p14="http://schemas.microsoft.com/office/powerpoint/2010/main" val="2616002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5</a:t>
            </a:fld>
            <a:endParaRPr lang="de-DE" dirty="0"/>
          </a:p>
        </p:txBody>
      </p:sp>
      <p:sp>
        <p:nvSpPr>
          <p:cNvPr id="2" name="Inhaltsplatzhalter 1"/>
          <p:cNvSpPr>
            <a:spLocks noGrp="1"/>
          </p:cNvSpPr>
          <p:nvPr>
            <p:ph idx="1"/>
          </p:nvPr>
        </p:nvSpPr>
        <p:spPr>
          <a:xfrm>
            <a:off x="899592" y="1196752"/>
            <a:ext cx="7968455" cy="4464496"/>
          </a:xfrm>
        </p:spPr>
        <p:txBody>
          <a:bodyPr/>
          <a:lstStyle/>
          <a:p>
            <a:pPr marL="0" indent="0">
              <a:buNone/>
            </a:pPr>
            <a:r>
              <a:rPr lang="de-DE" sz="2000" b="1" u="sng" dirty="0"/>
              <a:t>2. Artenschutzrechtliche Verbotstatbestände im Überblick</a:t>
            </a:r>
          </a:p>
          <a:p>
            <a:pPr marL="0" indent="0">
              <a:buNone/>
            </a:pPr>
            <a:endParaRPr lang="de-DE" sz="2000" b="1" u="sng" dirty="0"/>
          </a:p>
          <a:p>
            <a:pPr marL="0" indent="0">
              <a:buNone/>
            </a:pPr>
            <a:r>
              <a:rPr lang="de-DE" sz="2000" b="1" u="sng" dirty="0" err="1"/>
              <a:t>aa</a:t>
            </a:r>
            <a:r>
              <a:rPr lang="de-DE" sz="2000" b="1" u="sng" dirty="0"/>
              <a:t>) Tötungsverbot</a:t>
            </a:r>
            <a:endParaRPr lang="de-DE" sz="1800" dirty="0"/>
          </a:p>
          <a:p>
            <a:r>
              <a:rPr lang="de-DE" sz="1600" u="sng" dirty="0"/>
              <a:t>Art. 5 </a:t>
            </a:r>
            <a:r>
              <a:rPr lang="de-DE" sz="1600" u="sng" dirty="0" err="1"/>
              <a:t>lit</a:t>
            </a:r>
            <a:r>
              <a:rPr lang="de-DE" sz="1600" u="sng" dirty="0"/>
              <a:t>. a VRL und Art. 12 I </a:t>
            </a:r>
            <a:r>
              <a:rPr lang="de-DE" sz="1600" u="sng" dirty="0" err="1"/>
              <a:t>lit</a:t>
            </a:r>
            <a:r>
              <a:rPr lang="de-DE" sz="1600" u="sng" dirty="0"/>
              <a:t>. a FFH-RL</a:t>
            </a:r>
            <a:r>
              <a:rPr lang="de-DE" sz="1600" dirty="0"/>
              <a:t> verbieten das absichtliche Töten oder Fangen geschützter Vogel- bzw. Tierarten ungeachtet der angewandten Methode</a:t>
            </a:r>
          </a:p>
          <a:p>
            <a:r>
              <a:rPr lang="de-DE" sz="1600" u="sng" dirty="0"/>
              <a:t>§ 44 I Nr. 1 BNatSchG</a:t>
            </a:r>
            <a:r>
              <a:rPr lang="de-DE" sz="1600" dirty="0"/>
              <a:t> verbietet, wild lebenden Tieren der besonders geschützten Arten nachzustellen, sie zu fangen, zu verletzen oder zu töten oder ihre Entwicklungsformen aus der Natur zu entnehmen, zu beschädigen oder zu zerstören</a:t>
            </a:r>
          </a:p>
          <a:p>
            <a:r>
              <a:rPr lang="de-DE" sz="1600" dirty="0" err="1"/>
              <a:t>Individuenbezogene</a:t>
            </a:r>
            <a:r>
              <a:rPr lang="de-DE" sz="1600" dirty="0"/>
              <a:t> Verbotsvorschriften (unstreitig)</a:t>
            </a:r>
          </a:p>
          <a:p>
            <a:r>
              <a:rPr lang="de-DE" sz="1600" dirty="0"/>
              <a:t>Begriff der „absichtlichen“ Tötung durch EuGH weit ausgelegt – gewollte Begehung oder bewusste Inkaufnahme vorhersehbarer Folgen ausreichend (vgl. Urteile vom 20.10.2005 - C-6/04 - und vom 18.05.2006 - C-221/04)</a:t>
            </a:r>
          </a:p>
          <a:p>
            <a:r>
              <a:rPr lang="de-DE" sz="1600" dirty="0"/>
              <a:t>Erfordernis der signifikanten Risikoerhöhung gegenüber dem allgemeinen Lebensrisiko (z.B. </a:t>
            </a:r>
            <a:r>
              <a:rPr lang="de-DE" sz="1600" dirty="0" err="1"/>
              <a:t>BVerwGE</a:t>
            </a:r>
            <a:r>
              <a:rPr lang="de-DE" sz="1600" dirty="0"/>
              <a:t> 131, 274-315, </a:t>
            </a:r>
            <a:r>
              <a:rPr lang="de-DE" sz="1600" dirty="0" err="1"/>
              <a:t>Rn</a:t>
            </a:r>
            <a:r>
              <a:rPr lang="de-DE" sz="1600" dirty="0"/>
              <a:t>. 90 f.; BVerwGE 133, 239-280, </a:t>
            </a:r>
            <a:r>
              <a:rPr lang="de-DE" sz="1600" dirty="0" err="1"/>
              <a:t>Rn</a:t>
            </a:r>
            <a:r>
              <a:rPr lang="de-DE" sz="1600" dirty="0"/>
              <a:t>. 58 – Signifikanz-</a:t>
            </a:r>
            <a:r>
              <a:rPr lang="de-DE" sz="1600" dirty="0" err="1"/>
              <a:t>Rspr</a:t>
            </a:r>
            <a:r>
              <a:rPr lang="de-DE" sz="1600" dirty="0"/>
              <a:t>. nunmehr durch </a:t>
            </a:r>
            <a:r>
              <a:rPr lang="de-DE" sz="1600" dirty="0" err="1"/>
              <a:t>BNatschG</a:t>
            </a:r>
            <a:r>
              <a:rPr lang="de-DE" sz="1600" dirty="0"/>
              <a:t>-Novelle 2017 in § 44 V Nr. 1 </a:t>
            </a:r>
            <a:r>
              <a:rPr lang="de-DE" sz="1600" dirty="0" err="1"/>
              <a:t>BNatschG</a:t>
            </a:r>
            <a:r>
              <a:rPr lang="de-DE" sz="1600" dirty="0"/>
              <a:t> übernommen) – zur naturschutzfachlichen Kritik daran vgl. Schreiber, </a:t>
            </a:r>
            <a:r>
              <a:rPr lang="de-DE" sz="1600" dirty="0" err="1"/>
              <a:t>NuR</a:t>
            </a:r>
            <a:r>
              <a:rPr lang="de-DE" sz="1600" dirty="0"/>
              <a:t> 2017, 5 ff.</a:t>
            </a:r>
          </a:p>
          <a:p>
            <a:pPr marL="0" indent="0">
              <a:buNone/>
            </a:pPr>
            <a:endParaRPr lang="de-DE" sz="1600" b="1" dirty="0"/>
          </a:p>
          <a:p>
            <a:pPr marL="0" indent="0">
              <a:buNone/>
            </a:pPr>
            <a:endParaRPr lang="de-DE" sz="1600" dirty="0"/>
          </a:p>
        </p:txBody>
      </p:sp>
    </p:spTree>
    <p:extLst>
      <p:ext uri="{BB962C8B-B14F-4D97-AF65-F5344CB8AC3E}">
        <p14:creationId xmlns:p14="http://schemas.microsoft.com/office/powerpoint/2010/main" val="2424417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196752"/>
            <a:ext cx="8208912" cy="4784576"/>
          </a:xfrm>
        </p:spPr>
        <p:txBody>
          <a:bodyPr/>
          <a:lstStyle/>
          <a:p>
            <a:pPr marL="0" indent="0">
              <a:buNone/>
            </a:pPr>
            <a:r>
              <a:rPr lang="de-DE" sz="2000" b="1" u="sng" dirty="0" err="1"/>
              <a:t>bb</a:t>
            </a:r>
            <a:r>
              <a:rPr lang="de-DE" sz="2000" b="1" u="sng" dirty="0"/>
              <a:t>) Störungsverbot</a:t>
            </a:r>
          </a:p>
          <a:p>
            <a:pPr marL="0" indent="0">
              <a:buNone/>
            </a:pPr>
            <a:endParaRPr lang="de-DE" sz="2000" b="1" u="sng" dirty="0"/>
          </a:p>
          <a:p>
            <a:r>
              <a:rPr lang="de-DE" sz="1600" u="sng" dirty="0"/>
              <a:t>Art. 5 </a:t>
            </a:r>
            <a:r>
              <a:rPr lang="de-DE" sz="1600" u="sng" dirty="0" err="1"/>
              <a:t>lit</a:t>
            </a:r>
            <a:r>
              <a:rPr lang="de-DE" sz="1600" u="sng" dirty="0"/>
              <a:t>. d VRL</a:t>
            </a:r>
            <a:r>
              <a:rPr lang="de-DE" sz="1600" dirty="0"/>
              <a:t> verbietet jedes absichtliche Stören, insbesondere während der Brut-und Aufzuchtzeit, sofern sich diese Störung auf die Zielsetzung der Richtlinie erheblich auswirkt </a:t>
            </a:r>
          </a:p>
          <a:p>
            <a:r>
              <a:rPr lang="de-DE" sz="1600" dirty="0"/>
              <a:t>schützt damit nicht jede lokale Population, vielmehr gilt gebietsbezogene Betrachtungsweise nach ornithologischen Kriterien, wobei der Behörde naturschutzfachliche Einschätzungsprärogative zusteht </a:t>
            </a:r>
          </a:p>
          <a:p>
            <a:r>
              <a:rPr lang="de-DE" sz="1600" u="sng" dirty="0"/>
              <a:t>Art. 12 I </a:t>
            </a:r>
            <a:r>
              <a:rPr lang="de-DE" sz="1600" u="sng" dirty="0" err="1"/>
              <a:t>lit</a:t>
            </a:r>
            <a:r>
              <a:rPr lang="de-DE" sz="1600" u="sng" dirty="0"/>
              <a:t>. b FFH-RL</a:t>
            </a:r>
            <a:r>
              <a:rPr lang="de-DE" sz="1600" dirty="0"/>
              <a:t> verbietet jede absichtliche Störung der durch die RL geschützten Arten, insbesondere während der Fortpflanzungs-, Aufzucht-, Überwinterungs- und Wanderungszeiten</a:t>
            </a:r>
          </a:p>
          <a:p>
            <a:r>
              <a:rPr lang="de-DE" sz="1600" u="sng" dirty="0"/>
              <a:t>§ 44 I Nr. 2 BNatSchG</a:t>
            </a:r>
            <a:r>
              <a:rPr lang="de-DE" sz="1600" dirty="0"/>
              <a:t> verbietet, wild lebende Tiere der streng geschützten Arten und der europäischen Vogelarten während der Fortpflanzungs-, Aufzucht-, Mauser-, Überwinterungs- und Wanderungszeiten </a:t>
            </a:r>
            <a:r>
              <a:rPr lang="de-DE" sz="1600" b="1" dirty="0"/>
              <a:t>erheblich</a:t>
            </a:r>
            <a:r>
              <a:rPr lang="de-DE" sz="1600" dirty="0"/>
              <a:t> zu stören; eine erhebliche Störung liegt vor, wenn sich durch die Störung der Erhaltungszustand der lokalen Population einer Art verschlechtert</a:t>
            </a:r>
          </a:p>
          <a:p>
            <a:r>
              <a:rPr lang="de-DE" sz="1600" u="sng" dirty="0"/>
              <a:t>Streitfragen:</a:t>
            </a:r>
            <a:r>
              <a:rPr lang="de-DE" sz="1600" dirty="0"/>
              <a:t> Unionsrechtskonformität des Merkmals der Erheblichkeit und Schutzgegenstand der Verbotsvorschrift (Population oder Individuum?)</a:t>
            </a:r>
          </a:p>
        </p:txBody>
      </p:sp>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6</a:t>
            </a:fld>
            <a:endParaRPr lang="de-DE" dirty="0"/>
          </a:p>
        </p:txBody>
      </p:sp>
    </p:spTree>
    <p:extLst>
      <p:ext uri="{BB962C8B-B14F-4D97-AF65-F5344CB8AC3E}">
        <p14:creationId xmlns:p14="http://schemas.microsoft.com/office/powerpoint/2010/main" val="82053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196752"/>
            <a:ext cx="8568952" cy="4784576"/>
          </a:xfrm>
        </p:spPr>
        <p:txBody>
          <a:bodyPr/>
          <a:lstStyle/>
          <a:p>
            <a:r>
              <a:rPr lang="de-DE" sz="1600" u="sng" dirty="0"/>
              <a:t>Auffassung EU-Kommission (Leitfaden 2007):</a:t>
            </a:r>
            <a:r>
              <a:rPr lang="de-DE" sz="1600" dirty="0"/>
              <a:t> Störung (+), wenn durch die Tätigkeit negative Auswirkungen auf den Erhaltungszustand der Population zu besorgen sind, insbesondere wenn die Überlebenschancen, der Bruterfolg oder die Reproduktion vermindert werden – maßgeblich ist Einzelfallbetrachtung abhängig von den Merkmalen der betroffenen Art und der jeweiligen Situation</a:t>
            </a:r>
          </a:p>
          <a:p>
            <a:r>
              <a:rPr lang="de-DE" sz="1600" u="sng" dirty="0"/>
              <a:t>BVerwG:</a:t>
            </a:r>
            <a:r>
              <a:rPr lang="de-DE" sz="1600" dirty="0"/>
              <a:t> Wortlautvergleich Art. 12 I </a:t>
            </a:r>
            <a:r>
              <a:rPr lang="de-DE" sz="1600" dirty="0" err="1"/>
              <a:t>lit</a:t>
            </a:r>
            <a:r>
              <a:rPr lang="de-DE" sz="1600" dirty="0"/>
              <a:t>. a FFH-RL („Tötung von (…) Exemplare(n) dieser Art“) mit Art. 12 I </a:t>
            </a:r>
            <a:r>
              <a:rPr lang="de-DE" sz="1600" dirty="0" err="1"/>
              <a:t>lit</a:t>
            </a:r>
            <a:r>
              <a:rPr lang="de-DE" sz="1600" dirty="0"/>
              <a:t>. b FFH-RL („Störungen dieser Arten“) ergibt Populationsbezug, an lokaler Population (= lokales Vorkommen) orientiertes </a:t>
            </a:r>
            <a:r>
              <a:rPr lang="de-DE" sz="1600" dirty="0" err="1"/>
              <a:t>Erheblichkeitskriterium</a:t>
            </a:r>
            <a:r>
              <a:rPr lang="de-DE" sz="1600" dirty="0"/>
              <a:t> damit unionsrechtlich unbedenklich (vgl. </a:t>
            </a:r>
            <a:r>
              <a:rPr lang="de-DE" sz="1600" dirty="0" err="1"/>
              <a:t>BVerwGE</a:t>
            </a:r>
            <a:r>
              <a:rPr lang="de-DE" sz="1600" dirty="0"/>
              <a:t> 131, 274-315, </a:t>
            </a:r>
            <a:r>
              <a:rPr lang="de-DE" sz="1600" dirty="0" err="1"/>
              <a:t>Rn</a:t>
            </a:r>
            <a:r>
              <a:rPr lang="de-DE" sz="1600" dirty="0"/>
              <a:t>. 104)</a:t>
            </a:r>
          </a:p>
          <a:p>
            <a:r>
              <a:rPr lang="de-DE" sz="1600" u="sng" dirty="0"/>
              <a:t>Stellungnahme: </a:t>
            </a:r>
          </a:p>
          <a:p>
            <a:r>
              <a:rPr lang="de-DE" sz="1600" dirty="0"/>
              <a:t>Wortlaut Art. 12 I </a:t>
            </a:r>
            <a:r>
              <a:rPr lang="de-DE" sz="1600" dirty="0" err="1"/>
              <a:t>lit</a:t>
            </a:r>
            <a:r>
              <a:rPr lang="de-DE" sz="1600" dirty="0"/>
              <a:t>. b FFH-RL spricht eher für </a:t>
            </a:r>
            <a:r>
              <a:rPr lang="de-DE" sz="1600" dirty="0" err="1"/>
              <a:t>individuenbezogene</a:t>
            </a:r>
            <a:r>
              <a:rPr lang="de-DE" sz="1600" dirty="0"/>
              <a:t> Betrachtungsweise, da „die Art“ nicht gestört werden kann, sondern nur das Individuum</a:t>
            </a:r>
          </a:p>
          <a:p>
            <a:r>
              <a:rPr lang="de-DE" sz="1600" dirty="0"/>
              <a:t>Gefährdung der Überlebenschancen, des Bruterfolgs oder der Reproduktionsfähigkeit einer Population beginnt, wenn einzelne Exemplare von dieser Gefährdung betroffen sind, daher fraglich, ob überhaupt ein Gegensatz zwischen Art und Individuum besteht (vgl. Philipp, </a:t>
            </a:r>
            <a:r>
              <a:rPr lang="de-DE" sz="1600" dirty="0" err="1"/>
              <a:t>NVwZ</a:t>
            </a:r>
            <a:r>
              <a:rPr lang="de-DE" sz="1600" dirty="0"/>
              <a:t> 2008, 593, 596; Gellermann/Schreiber, Schutz wild lebender Tiere und Pflanzen in staatlichen Planungs- und Zulassungsverfahren, 2007, Seite 82 f.)</a:t>
            </a:r>
          </a:p>
          <a:p>
            <a:r>
              <a:rPr lang="de-DE" sz="1600" b="1" dirty="0"/>
              <a:t>Daher Einzelfallbetrachtung abhängig von den Merkmalen der betroffenen Art und der jeweiligen Situation</a:t>
            </a:r>
          </a:p>
        </p:txBody>
      </p:sp>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7</a:t>
            </a:fld>
            <a:endParaRPr lang="de-DE" dirty="0"/>
          </a:p>
        </p:txBody>
      </p:sp>
    </p:spTree>
    <p:extLst>
      <p:ext uri="{BB962C8B-B14F-4D97-AF65-F5344CB8AC3E}">
        <p14:creationId xmlns:p14="http://schemas.microsoft.com/office/powerpoint/2010/main" val="1746110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3568" y="1196752"/>
            <a:ext cx="8280920" cy="4784576"/>
          </a:xfrm>
        </p:spPr>
        <p:txBody>
          <a:bodyPr/>
          <a:lstStyle/>
          <a:p>
            <a:pPr marL="0" indent="0">
              <a:buNone/>
            </a:pPr>
            <a:r>
              <a:rPr lang="de-DE" sz="2000" b="1" u="sng" dirty="0"/>
              <a:t>cc) Beschädigungsverbot</a:t>
            </a:r>
          </a:p>
          <a:p>
            <a:pPr marL="0" indent="0">
              <a:buNone/>
            </a:pPr>
            <a:endParaRPr lang="de-DE" sz="2000" b="1" u="sng" dirty="0"/>
          </a:p>
          <a:p>
            <a:r>
              <a:rPr lang="de-DE" sz="1800" u="sng" dirty="0"/>
              <a:t>Art. 5 </a:t>
            </a:r>
            <a:r>
              <a:rPr lang="de-DE" sz="1800" u="sng" dirty="0" err="1"/>
              <a:t>lit</a:t>
            </a:r>
            <a:r>
              <a:rPr lang="de-DE" sz="1800" u="sng" dirty="0"/>
              <a:t>. b VRL</a:t>
            </a:r>
            <a:r>
              <a:rPr lang="de-DE" sz="1800" dirty="0"/>
              <a:t> verbietet absichtliche Zerstörung oder Beschädigung von Nestern und Eiern und die Entfernung von Nestern</a:t>
            </a:r>
          </a:p>
          <a:p>
            <a:r>
              <a:rPr lang="de-DE" sz="1800" u="sng" dirty="0"/>
              <a:t>Art. 12 I </a:t>
            </a:r>
            <a:r>
              <a:rPr lang="de-DE" sz="1800" u="sng" dirty="0" err="1"/>
              <a:t>lit</a:t>
            </a:r>
            <a:r>
              <a:rPr lang="de-DE" sz="1800" u="sng" dirty="0"/>
              <a:t>. d FFH-RL</a:t>
            </a:r>
            <a:r>
              <a:rPr lang="de-DE" sz="1800" dirty="0"/>
              <a:t> verbietet jede Beschädigung oder Vernichtung der Fortpflanzungs- oder Ruhestätten, wobei absichtliches Handeln gerade nicht erforderlich ist</a:t>
            </a:r>
          </a:p>
          <a:p>
            <a:r>
              <a:rPr lang="de-DE" sz="1800" u="sng" dirty="0"/>
              <a:t>§ 44 I Nr. 3 BNatSchG</a:t>
            </a:r>
            <a:r>
              <a:rPr lang="de-DE" sz="1800" dirty="0"/>
              <a:t> verbietet, Fortpflanzungs- oder Ruhestätten der wild lebenden Tiere der besonders geschützten Arten aus der Natur zu entnehmen, zu beschädigen oder zu zerstören </a:t>
            </a:r>
          </a:p>
          <a:p>
            <a:r>
              <a:rPr lang="de-DE" sz="1800" dirty="0"/>
              <a:t>Ausgleichs- und Ersatzmaßnahmen </a:t>
            </a:r>
            <a:r>
              <a:rPr lang="de-DE" sz="1800" dirty="0" err="1"/>
              <a:t>i.S.d</a:t>
            </a:r>
            <a:r>
              <a:rPr lang="de-DE" sz="1800" dirty="0"/>
              <a:t>. Eingriffsregelung schließen Verbotsbestand nicht aus (</a:t>
            </a:r>
            <a:r>
              <a:rPr lang="de-DE" sz="1800" dirty="0" err="1"/>
              <a:t>BVerwGE</a:t>
            </a:r>
            <a:r>
              <a:rPr lang="de-DE" sz="1800" dirty="0"/>
              <a:t> 126, 166-182, </a:t>
            </a:r>
            <a:r>
              <a:rPr lang="de-DE" sz="1800" dirty="0" err="1"/>
              <a:t>Rn</a:t>
            </a:r>
            <a:r>
              <a:rPr lang="de-DE" sz="1800" dirty="0"/>
              <a:t>. 33)</a:t>
            </a:r>
          </a:p>
          <a:p>
            <a:r>
              <a:rPr lang="de-DE" sz="1800" dirty="0"/>
              <a:t>Laut EU-Kommission (Leitfaden 2007) zielt Art. 12 I </a:t>
            </a:r>
            <a:r>
              <a:rPr lang="de-DE" sz="1800" dirty="0" err="1"/>
              <a:t>lit</a:t>
            </a:r>
            <a:r>
              <a:rPr lang="de-DE" sz="1800" dirty="0"/>
              <a:t>. d FFH-RL auf Schutz der ökologischen Funktionalität der Fortpflanzungs- und Ruhestätten</a:t>
            </a:r>
          </a:p>
        </p:txBody>
      </p:sp>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8</a:t>
            </a:fld>
            <a:endParaRPr lang="de-DE" dirty="0"/>
          </a:p>
        </p:txBody>
      </p:sp>
    </p:spTree>
    <p:extLst>
      <p:ext uri="{BB962C8B-B14F-4D97-AF65-F5344CB8AC3E}">
        <p14:creationId xmlns:p14="http://schemas.microsoft.com/office/powerpoint/2010/main" val="2360744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196752"/>
            <a:ext cx="8568952" cy="4784576"/>
          </a:xfrm>
        </p:spPr>
        <p:txBody>
          <a:bodyPr/>
          <a:lstStyle/>
          <a:p>
            <a:pPr marL="0" indent="0">
              <a:buNone/>
            </a:pPr>
            <a:r>
              <a:rPr lang="de-DE" sz="1600" b="1" u="sng" dirty="0"/>
              <a:t>Weiter oder enger </a:t>
            </a:r>
            <a:r>
              <a:rPr lang="de-DE" sz="1600" b="1" u="sng" dirty="0" err="1"/>
              <a:t>Lebensstättenbegriff</a:t>
            </a:r>
            <a:r>
              <a:rPr lang="de-DE" sz="1600" b="1" u="sng" dirty="0"/>
              <a:t>?</a:t>
            </a:r>
          </a:p>
          <a:p>
            <a:pPr>
              <a:buFontTx/>
              <a:buChar char="-"/>
            </a:pPr>
            <a:r>
              <a:rPr lang="de-DE" sz="1600" dirty="0"/>
              <a:t>Begriff der Lebensstätten nicht allgemein definiert, sondern für jede Art gesondert nach ökologischen Kriterien zu bestimmen (unstreitig)</a:t>
            </a:r>
          </a:p>
          <a:p>
            <a:pPr marL="0" indent="0">
              <a:buNone/>
            </a:pPr>
            <a:endParaRPr lang="de-DE" sz="1600" dirty="0"/>
          </a:p>
          <a:p>
            <a:pPr marL="0" indent="0">
              <a:buNone/>
            </a:pPr>
            <a:r>
              <a:rPr lang="de-DE" sz="1600" b="1" u="sng" dirty="0"/>
              <a:t>EU-Kommission (Leitfaden 2007):</a:t>
            </a:r>
          </a:p>
          <a:p>
            <a:pPr>
              <a:buFontTx/>
              <a:buChar char="-"/>
            </a:pPr>
            <a:r>
              <a:rPr lang="de-DE" sz="1600" dirty="0"/>
              <a:t>Jedenfalls bei Arten mit kleinerem Aktionsradius ist weite Definition sinnvoll</a:t>
            </a:r>
          </a:p>
          <a:p>
            <a:pPr>
              <a:buFontTx/>
              <a:buChar char="-"/>
            </a:pPr>
            <a:endParaRPr lang="de-DE" sz="1600" dirty="0"/>
          </a:p>
          <a:p>
            <a:pPr marL="0" indent="0">
              <a:buNone/>
            </a:pPr>
            <a:r>
              <a:rPr lang="de-DE" sz="1600" b="1" u="sng" dirty="0"/>
              <a:t>BVerwG:</a:t>
            </a:r>
          </a:p>
          <a:p>
            <a:pPr>
              <a:buFontTx/>
              <a:buChar char="-"/>
            </a:pPr>
            <a:r>
              <a:rPr lang="de-DE" sz="1600" dirty="0"/>
              <a:t>§ 44 I Nr. 3 BNatSchG liegt enger </a:t>
            </a:r>
            <a:r>
              <a:rPr lang="de-DE" sz="1600" dirty="0" err="1"/>
              <a:t>Lebensstättenbegriff</a:t>
            </a:r>
            <a:r>
              <a:rPr lang="de-DE" sz="1600" dirty="0"/>
              <a:t> zugrunde (</a:t>
            </a:r>
            <a:r>
              <a:rPr lang="de-DE" sz="1600" dirty="0" err="1"/>
              <a:t>BVerwGE</a:t>
            </a:r>
            <a:r>
              <a:rPr lang="de-DE" sz="1600" dirty="0"/>
              <a:t> 140, 149-178, </a:t>
            </a:r>
            <a:r>
              <a:rPr lang="de-DE" sz="1600" dirty="0" err="1"/>
              <a:t>Rn</a:t>
            </a:r>
            <a:r>
              <a:rPr lang="de-DE" sz="1600" dirty="0"/>
              <a:t>. 140 zum insoweit gleichlautenden § 42 I Nr. 3 BNatSchG 2007; BVerwGE 148, 373-399, </a:t>
            </a:r>
            <a:r>
              <a:rPr lang="de-DE" sz="1600" dirty="0" err="1"/>
              <a:t>Rn</a:t>
            </a:r>
            <a:r>
              <a:rPr lang="de-DE" sz="1600" dirty="0"/>
              <a:t>. 114)</a:t>
            </a:r>
          </a:p>
          <a:p>
            <a:pPr>
              <a:buFontTx/>
              <a:buChar char="-"/>
            </a:pPr>
            <a:r>
              <a:rPr lang="de-DE" sz="1600" dirty="0"/>
              <a:t>Unionsrechtliche Bedenken können durch Erfordernis des Funktionsvorbehaltes aufgefangen werden</a:t>
            </a:r>
          </a:p>
          <a:p>
            <a:pPr>
              <a:buFontTx/>
              <a:buChar char="-"/>
            </a:pPr>
            <a:r>
              <a:rPr lang="de-DE" sz="1600" dirty="0"/>
              <a:t>Im Ergebnis betont das Gericht, dass die Abgrenzung der Lebensstätte in erster Linie eine naturschutzfachliche Frage ist, die artspezifisch im Einzelfall zu beantworten ist</a:t>
            </a:r>
          </a:p>
        </p:txBody>
      </p:sp>
      <p:sp>
        <p:nvSpPr>
          <p:cNvPr id="4" name="Fußzeilenplatzhalter 3"/>
          <p:cNvSpPr>
            <a:spLocks noGrp="1"/>
          </p:cNvSpPr>
          <p:nvPr>
            <p:ph type="ftr" sz="quarter" idx="11"/>
          </p:nvPr>
        </p:nvSpPr>
        <p:spPr/>
        <p:txBody>
          <a:bodyPr/>
          <a:lstStyle/>
          <a:p>
            <a:pPr>
              <a:defRPr/>
            </a:pPr>
            <a:r>
              <a:rPr lang="de-DE"/>
              <a:t>www.baumann-rechtsanwaelte.de</a:t>
            </a:r>
            <a:endParaRPr lang="de-DE" dirty="0"/>
          </a:p>
        </p:txBody>
      </p:sp>
      <p:sp>
        <p:nvSpPr>
          <p:cNvPr id="5" name="Foliennummernplatzhalter 4"/>
          <p:cNvSpPr>
            <a:spLocks noGrp="1"/>
          </p:cNvSpPr>
          <p:nvPr>
            <p:ph type="sldNum" sz="quarter" idx="12"/>
          </p:nvPr>
        </p:nvSpPr>
        <p:spPr/>
        <p:txBody>
          <a:bodyPr/>
          <a:lstStyle/>
          <a:p>
            <a:pPr>
              <a:defRPr/>
            </a:pPr>
            <a:fld id="{75217EBC-CA6D-4817-AED1-96A605AB1CDD}" type="slidenum">
              <a:rPr lang="de-DE" smtClean="0"/>
              <a:pPr>
                <a:defRPr/>
              </a:pPr>
              <a:t>9</a:t>
            </a:fld>
            <a:endParaRPr lang="de-DE" dirty="0"/>
          </a:p>
        </p:txBody>
      </p:sp>
    </p:spTree>
    <p:extLst>
      <p:ext uri="{BB962C8B-B14F-4D97-AF65-F5344CB8AC3E}">
        <p14:creationId xmlns:p14="http://schemas.microsoft.com/office/powerpoint/2010/main" val="3918360457"/>
      </p:ext>
    </p:extLst>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2929</Words>
  <Application>Microsoft Office PowerPoint</Application>
  <PresentationFormat>Bildschirmpräsentation (4:3)</PresentationFormat>
  <Paragraphs>189</Paragraphs>
  <Slides>21</Slides>
  <Notes>0</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Standarddesign</vt:lpstr>
      <vt:lpstr>PowerPoint-Präsentation</vt:lpstr>
      <vt:lpstr>Gliederung </vt:lpstr>
      <vt:lpstr>1. Artenschutz in Zulassungs- und Bauleitplanverfahren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PC 23</dc:creator>
  <cp:lastModifiedBy>krapf</cp:lastModifiedBy>
  <cp:revision>425</cp:revision>
  <cp:lastPrinted>2015-11-18T11:43:01Z</cp:lastPrinted>
  <dcterms:created xsi:type="dcterms:W3CDTF">2003-03-06T12:34:55Z</dcterms:created>
  <dcterms:modified xsi:type="dcterms:W3CDTF">2018-10-23T12:27:07Z</dcterms:modified>
</cp:coreProperties>
</file>