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9" r:id="rId2"/>
    <p:sldMasterId id="2147483689" r:id="rId3"/>
  </p:sldMasterIdLst>
  <p:notesMasterIdLst>
    <p:notesMasterId r:id="rId44"/>
  </p:notesMasterIdLst>
  <p:handoutMasterIdLst>
    <p:handoutMasterId r:id="rId45"/>
  </p:handoutMasterIdLst>
  <p:sldIdLst>
    <p:sldId id="279" r:id="rId4"/>
    <p:sldId id="280" r:id="rId5"/>
    <p:sldId id="284" r:id="rId6"/>
    <p:sldId id="278" r:id="rId7"/>
    <p:sldId id="354" r:id="rId8"/>
    <p:sldId id="356" r:id="rId9"/>
    <p:sldId id="357" r:id="rId10"/>
    <p:sldId id="358" r:id="rId11"/>
    <p:sldId id="360" r:id="rId12"/>
    <p:sldId id="359" r:id="rId13"/>
    <p:sldId id="365" r:id="rId14"/>
    <p:sldId id="366" r:id="rId15"/>
    <p:sldId id="367" r:id="rId16"/>
    <p:sldId id="368" r:id="rId17"/>
    <p:sldId id="385" r:id="rId18"/>
    <p:sldId id="369" r:id="rId19"/>
    <p:sldId id="370" r:id="rId20"/>
    <p:sldId id="372" r:id="rId21"/>
    <p:sldId id="374" r:id="rId22"/>
    <p:sldId id="375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288" r:id="rId32"/>
    <p:sldId id="363" r:id="rId33"/>
    <p:sldId id="364" r:id="rId34"/>
    <p:sldId id="350" r:id="rId35"/>
    <p:sldId id="351" r:id="rId36"/>
    <p:sldId id="386" r:id="rId37"/>
    <p:sldId id="349" r:id="rId38"/>
    <p:sldId id="361" r:id="rId39"/>
    <p:sldId id="362" r:id="rId40"/>
    <p:sldId id="353" r:id="rId41"/>
    <p:sldId id="282" r:id="rId42"/>
    <p:sldId id="283" r:id="rId43"/>
  </p:sldIdLst>
  <p:sldSz cx="12192000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0925" autoAdjust="0"/>
  </p:normalViewPr>
  <p:slideViewPr>
    <p:cSldViewPr>
      <p:cViewPr varScale="1">
        <p:scale>
          <a:sx n="101" d="100"/>
          <a:sy n="101" d="100"/>
        </p:scale>
        <p:origin x="87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7" d="100"/>
          <a:sy n="87" d="100"/>
        </p:scale>
        <p:origin x="3816" y="-6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6A58D1-1958-4F1A-A236-41DAB09B515C}" type="doc">
      <dgm:prSet loTypeId="urn:microsoft.com/office/officeart/2005/8/layout/hProcess1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4E9DB8C-BD9B-46F9-8FE2-472DE5EEE8B2}">
      <dgm:prSet phldrT="[Text]" custT="1"/>
      <dgm:spPr/>
      <dgm:t>
        <a:bodyPr vert="vert270" anchor="ctr"/>
        <a:lstStyle/>
        <a:p>
          <a:pPr algn="l"/>
          <a:r>
            <a:rPr lang="de-DE" sz="1200" b="1" dirty="0" smtClean="0"/>
            <a:t>1990</a:t>
          </a:r>
          <a:br>
            <a:rPr lang="de-DE" sz="1200" b="1" dirty="0" smtClean="0"/>
          </a:br>
          <a:r>
            <a:rPr lang="de-DE" sz="1200" b="1" dirty="0" smtClean="0"/>
            <a:t>UI-Richtlinie der EWG</a:t>
          </a:r>
          <a:endParaRPr lang="de-DE" sz="1200" b="1" dirty="0"/>
        </a:p>
      </dgm:t>
    </dgm:pt>
    <dgm:pt modelId="{93BCDF21-FB4F-4CDA-86A7-14C1F8382B10}" type="parTrans" cxnId="{24124338-FE7B-44DD-AF14-CD16EC4EF3D2}">
      <dgm:prSet/>
      <dgm:spPr/>
      <dgm:t>
        <a:bodyPr/>
        <a:lstStyle/>
        <a:p>
          <a:endParaRPr lang="de-DE"/>
        </a:p>
      </dgm:t>
    </dgm:pt>
    <dgm:pt modelId="{EB8E9C72-8D62-4735-8803-5CDA4A51203E}" type="sibTrans" cxnId="{24124338-FE7B-44DD-AF14-CD16EC4EF3D2}">
      <dgm:prSet/>
      <dgm:spPr/>
      <dgm:t>
        <a:bodyPr/>
        <a:lstStyle/>
        <a:p>
          <a:endParaRPr lang="de-DE"/>
        </a:p>
      </dgm:t>
    </dgm:pt>
    <dgm:pt modelId="{CF39635C-D45D-4791-A52E-AD8F46A17581}">
      <dgm:prSet phldrT="[Text]" custT="1"/>
      <dgm:spPr/>
      <dgm:t>
        <a:bodyPr vert="vert270" anchor="ctr"/>
        <a:lstStyle/>
        <a:p>
          <a:pPr algn="l"/>
          <a:r>
            <a:rPr lang="de-DE" sz="1200" b="1" dirty="0" smtClean="0"/>
            <a:t>1998</a:t>
          </a:r>
          <a:br>
            <a:rPr lang="de-DE" sz="1200" b="1" dirty="0" smtClean="0"/>
          </a:br>
          <a:r>
            <a:rPr lang="de-DE" sz="1200" b="1" dirty="0" smtClean="0"/>
            <a:t>Aarhus-Konvention</a:t>
          </a:r>
          <a:endParaRPr lang="de-DE" sz="1200" b="1" dirty="0"/>
        </a:p>
      </dgm:t>
    </dgm:pt>
    <dgm:pt modelId="{0DE5DA2D-B0BD-4FC5-B855-117C030C2ACA}" type="parTrans" cxnId="{EF427647-5D03-4EEB-A126-311D69AADA6A}">
      <dgm:prSet/>
      <dgm:spPr/>
      <dgm:t>
        <a:bodyPr/>
        <a:lstStyle/>
        <a:p>
          <a:endParaRPr lang="de-DE"/>
        </a:p>
      </dgm:t>
    </dgm:pt>
    <dgm:pt modelId="{3AE65920-F231-4057-B614-AADB4865EFA5}" type="sibTrans" cxnId="{EF427647-5D03-4EEB-A126-311D69AADA6A}">
      <dgm:prSet/>
      <dgm:spPr/>
      <dgm:t>
        <a:bodyPr/>
        <a:lstStyle/>
        <a:p>
          <a:endParaRPr lang="de-DE"/>
        </a:p>
      </dgm:t>
    </dgm:pt>
    <dgm:pt modelId="{0F9679B6-A2B4-4868-B5BB-7271C0051858}">
      <dgm:prSet phldrT="[Text]" custT="1"/>
      <dgm:spPr/>
      <dgm:t>
        <a:bodyPr vert="vert270" anchor="ctr"/>
        <a:lstStyle/>
        <a:p>
          <a:pPr algn="l"/>
          <a:r>
            <a:rPr lang="de-DE" sz="1200" b="1" dirty="0" smtClean="0"/>
            <a:t>2006</a:t>
          </a:r>
          <a:br>
            <a:rPr lang="de-DE" sz="1200" b="1" dirty="0" smtClean="0"/>
          </a:br>
          <a:r>
            <a:rPr lang="de-DE" sz="1200" b="1" dirty="0" smtClean="0"/>
            <a:t>UIG des Bundes</a:t>
          </a:r>
          <a:br>
            <a:rPr lang="de-DE" sz="1200" b="1" dirty="0" smtClean="0"/>
          </a:br>
          <a:r>
            <a:rPr lang="de-DE" sz="1200" b="1" dirty="0" smtClean="0"/>
            <a:t>IFG</a:t>
          </a:r>
          <a:endParaRPr lang="de-DE" sz="1200" b="1" dirty="0"/>
        </a:p>
      </dgm:t>
    </dgm:pt>
    <dgm:pt modelId="{239BFEE7-618D-4C9E-9043-2ABA19907AD8}" type="parTrans" cxnId="{7B6B0C21-41D1-4CF4-998E-5E31D6E90B59}">
      <dgm:prSet/>
      <dgm:spPr/>
      <dgm:t>
        <a:bodyPr/>
        <a:lstStyle/>
        <a:p>
          <a:endParaRPr lang="de-DE"/>
        </a:p>
      </dgm:t>
    </dgm:pt>
    <dgm:pt modelId="{3AD09A15-B26A-4791-85C1-B921B2651950}" type="sibTrans" cxnId="{7B6B0C21-41D1-4CF4-998E-5E31D6E90B59}">
      <dgm:prSet/>
      <dgm:spPr/>
      <dgm:t>
        <a:bodyPr/>
        <a:lstStyle/>
        <a:p>
          <a:endParaRPr lang="de-DE"/>
        </a:p>
      </dgm:t>
    </dgm:pt>
    <dgm:pt modelId="{073FF229-AFAE-497C-B296-15EBABCDCD5A}">
      <dgm:prSet phldrT="[Text]" custT="1"/>
      <dgm:spPr/>
      <dgm:t>
        <a:bodyPr vert="vert270" anchor="ctr"/>
        <a:lstStyle/>
        <a:p>
          <a:pPr algn="l"/>
          <a:r>
            <a:rPr lang="de-DE" sz="1200" b="1" dirty="0" smtClean="0"/>
            <a:t>2013</a:t>
          </a:r>
          <a:br>
            <a:rPr lang="de-DE" sz="1200" b="1" dirty="0" smtClean="0"/>
          </a:br>
          <a:r>
            <a:rPr lang="de-DE" sz="1200" b="1" dirty="0" smtClean="0"/>
            <a:t>Erste Änderung des UIG</a:t>
          </a:r>
          <a:endParaRPr lang="de-DE" sz="1200" b="1" dirty="0"/>
        </a:p>
      </dgm:t>
    </dgm:pt>
    <dgm:pt modelId="{B60DC778-CA40-4715-BD42-491649C23753}" type="parTrans" cxnId="{24D59689-CA42-4BBD-91F8-BF2C9E3EF1D6}">
      <dgm:prSet/>
      <dgm:spPr/>
      <dgm:t>
        <a:bodyPr/>
        <a:lstStyle/>
        <a:p>
          <a:endParaRPr lang="de-DE"/>
        </a:p>
      </dgm:t>
    </dgm:pt>
    <dgm:pt modelId="{2891FDB9-58BA-41DF-8810-B62C40008476}" type="sibTrans" cxnId="{24D59689-CA42-4BBD-91F8-BF2C9E3EF1D6}">
      <dgm:prSet/>
      <dgm:spPr/>
      <dgm:t>
        <a:bodyPr/>
        <a:lstStyle/>
        <a:p>
          <a:endParaRPr lang="de-DE"/>
        </a:p>
      </dgm:t>
    </dgm:pt>
    <dgm:pt modelId="{284938F9-3D71-49C4-9DB4-097C01CCE94D}">
      <dgm:prSet phldrT="[Text]" custT="1"/>
      <dgm:spPr/>
      <dgm:t>
        <a:bodyPr vert="vert270" anchor="ctr"/>
        <a:lstStyle/>
        <a:p>
          <a:pPr algn="l"/>
          <a:r>
            <a:rPr lang="de-DE" sz="1200" b="1" dirty="0" smtClean="0"/>
            <a:t>2019</a:t>
          </a:r>
          <a:br>
            <a:rPr lang="de-DE" sz="1200" b="1" dirty="0" smtClean="0"/>
          </a:br>
          <a:r>
            <a:rPr lang="de-DE" sz="1200" b="1" dirty="0" smtClean="0"/>
            <a:t>Evaluation UIG</a:t>
          </a:r>
          <a:endParaRPr lang="de-DE" sz="1200" b="1" dirty="0"/>
        </a:p>
      </dgm:t>
    </dgm:pt>
    <dgm:pt modelId="{7C9D2106-5B3D-436E-9FA7-B07E920B7377}" type="parTrans" cxnId="{6AC2D951-394F-4548-8FA4-AE6BC3C14515}">
      <dgm:prSet/>
      <dgm:spPr/>
      <dgm:t>
        <a:bodyPr/>
        <a:lstStyle/>
        <a:p>
          <a:endParaRPr lang="de-DE"/>
        </a:p>
      </dgm:t>
    </dgm:pt>
    <dgm:pt modelId="{D55F0F78-183D-4E9A-BA71-15EF7A6EA987}" type="sibTrans" cxnId="{6AC2D951-394F-4548-8FA4-AE6BC3C14515}">
      <dgm:prSet/>
      <dgm:spPr/>
      <dgm:t>
        <a:bodyPr/>
        <a:lstStyle/>
        <a:p>
          <a:endParaRPr lang="de-DE"/>
        </a:p>
      </dgm:t>
    </dgm:pt>
    <dgm:pt modelId="{9C832843-F037-4F30-82FB-86B6462553A8}">
      <dgm:prSet phldrT="[Text]" custT="1"/>
      <dgm:spPr/>
      <dgm:t>
        <a:bodyPr vert="vert270" anchor="ctr"/>
        <a:lstStyle/>
        <a:p>
          <a:pPr algn="l"/>
          <a:r>
            <a:rPr lang="de-DE" sz="1200" b="1" dirty="0" smtClean="0"/>
            <a:t>1994</a:t>
          </a:r>
          <a:br>
            <a:rPr lang="de-DE" sz="1200" b="1" dirty="0" smtClean="0"/>
          </a:br>
          <a:r>
            <a:rPr lang="de-DE" sz="1200" b="1" dirty="0" smtClean="0"/>
            <a:t>UIG</a:t>
          </a:r>
          <a:endParaRPr lang="de-DE" sz="1200" b="1" dirty="0"/>
        </a:p>
      </dgm:t>
    </dgm:pt>
    <dgm:pt modelId="{5D731306-50A6-4E0D-B591-FC3B3F7B70C0}" type="parTrans" cxnId="{951983B5-F15D-4893-ADE8-9F5036E2F821}">
      <dgm:prSet/>
      <dgm:spPr/>
      <dgm:t>
        <a:bodyPr/>
        <a:lstStyle/>
        <a:p>
          <a:endParaRPr lang="de-DE"/>
        </a:p>
      </dgm:t>
    </dgm:pt>
    <dgm:pt modelId="{FC7D411B-C255-4B8F-BCCB-9CD2881E6ABD}" type="sibTrans" cxnId="{951983B5-F15D-4893-ADE8-9F5036E2F821}">
      <dgm:prSet/>
      <dgm:spPr/>
      <dgm:t>
        <a:bodyPr/>
        <a:lstStyle/>
        <a:p>
          <a:endParaRPr lang="de-DE"/>
        </a:p>
      </dgm:t>
    </dgm:pt>
    <dgm:pt modelId="{6A89ACC8-C8FE-4219-BF8D-4EA13795817F}">
      <dgm:prSet phldrT="[Text]" custT="1"/>
      <dgm:spPr/>
      <dgm:t>
        <a:bodyPr vert="vert270" anchor="ctr"/>
        <a:lstStyle/>
        <a:p>
          <a:pPr algn="l"/>
          <a:r>
            <a:rPr lang="de-DE" sz="1200" b="1" dirty="0" smtClean="0"/>
            <a:t>2004</a:t>
          </a:r>
          <a:br>
            <a:rPr lang="de-DE" sz="1200" b="1" dirty="0" smtClean="0"/>
          </a:br>
          <a:r>
            <a:rPr lang="de-DE" sz="1200" b="1" dirty="0" smtClean="0"/>
            <a:t>UI-Richtlinie der EU</a:t>
          </a:r>
          <a:endParaRPr lang="de-DE" sz="1200" b="1" dirty="0"/>
        </a:p>
      </dgm:t>
    </dgm:pt>
    <dgm:pt modelId="{56FAD50A-BF6C-45F3-A152-C41D89C1A523}" type="sibTrans" cxnId="{A7F9A31A-41BE-4670-9FE4-3329352EDB7D}">
      <dgm:prSet/>
      <dgm:spPr/>
      <dgm:t>
        <a:bodyPr/>
        <a:lstStyle/>
        <a:p>
          <a:endParaRPr lang="de-DE"/>
        </a:p>
      </dgm:t>
    </dgm:pt>
    <dgm:pt modelId="{7B245E81-5B5A-4833-A101-5AEEFC5A49DC}" type="parTrans" cxnId="{A7F9A31A-41BE-4670-9FE4-3329352EDB7D}">
      <dgm:prSet/>
      <dgm:spPr/>
      <dgm:t>
        <a:bodyPr/>
        <a:lstStyle/>
        <a:p>
          <a:endParaRPr lang="de-DE"/>
        </a:p>
      </dgm:t>
    </dgm:pt>
    <dgm:pt modelId="{D575AF3C-D296-4545-B05B-7EC03ACB173A}" type="pres">
      <dgm:prSet presAssocID="{6A6A58D1-1958-4F1A-A236-41DAB09B51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3CE83ED-59B1-4801-AAED-E75CF536404C}" type="pres">
      <dgm:prSet presAssocID="{6A6A58D1-1958-4F1A-A236-41DAB09B515C}" presName="arrow" presStyleLbl="bgShp" presStyleIdx="0" presStyleCnt="1" custScaleY="61852"/>
      <dgm:spPr/>
    </dgm:pt>
    <dgm:pt modelId="{B48EBDAD-2DEE-44A3-B788-C68A408C1164}" type="pres">
      <dgm:prSet presAssocID="{6A6A58D1-1958-4F1A-A236-41DAB09B515C}" presName="points" presStyleCnt="0"/>
      <dgm:spPr/>
    </dgm:pt>
    <dgm:pt modelId="{97273E7A-D13F-4A0B-B5E4-EFCD19D2ACDF}" type="pres">
      <dgm:prSet presAssocID="{94E9DB8C-BD9B-46F9-8FE2-472DE5EEE8B2}" presName="compositeA" presStyleCnt="0"/>
      <dgm:spPr/>
    </dgm:pt>
    <dgm:pt modelId="{B0DE046A-2D3A-4C86-A58F-46AC63D5649C}" type="pres">
      <dgm:prSet presAssocID="{94E9DB8C-BD9B-46F9-8FE2-472DE5EEE8B2}" presName="textA" presStyleLbl="revTx" presStyleIdx="0" presStyleCnt="7" custAng="3350046" custScaleY="100872" custLinFactNeighborX="45288" custLinFactNeighborY="1212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FB7FD0-1E95-40D6-BB02-B4B6C1013F3A}" type="pres">
      <dgm:prSet presAssocID="{94E9DB8C-BD9B-46F9-8FE2-472DE5EEE8B2}" presName="circleA" presStyleLbl="node1" presStyleIdx="0" presStyleCnt="7"/>
      <dgm:spPr/>
    </dgm:pt>
    <dgm:pt modelId="{C9358408-9E1E-450A-8474-FE9DB61D79EA}" type="pres">
      <dgm:prSet presAssocID="{94E9DB8C-BD9B-46F9-8FE2-472DE5EEE8B2}" presName="spaceA" presStyleCnt="0"/>
      <dgm:spPr/>
    </dgm:pt>
    <dgm:pt modelId="{FCA9FD8B-26F2-4542-9E9B-A496BE224392}" type="pres">
      <dgm:prSet presAssocID="{EB8E9C72-8D62-4735-8803-5CDA4A51203E}" presName="space" presStyleCnt="0"/>
      <dgm:spPr/>
    </dgm:pt>
    <dgm:pt modelId="{8620F6D3-EBC2-4FA6-A755-343EE632508C}" type="pres">
      <dgm:prSet presAssocID="{9C832843-F037-4F30-82FB-86B6462553A8}" presName="compositeB" presStyleCnt="0"/>
      <dgm:spPr/>
    </dgm:pt>
    <dgm:pt modelId="{D52EE70C-582F-4BA1-B77A-F09DD0283855}" type="pres">
      <dgm:prSet presAssocID="{9C832843-F037-4F30-82FB-86B6462553A8}" presName="textB" presStyleLbl="revTx" presStyleIdx="1" presStyleCnt="7" custAng="3342103" custScaleY="100872" custLinFactY="-37438" custLinFactNeighborX="46590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A1C0C1C-FC11-407B-A548-35B8EBDEE0BF}" type="pres">
      <dgm:prSet presAssocID="{9C832843-F037-4F30-82FB-86B6462553A8}" presName="circleB" presStyleLbl="node1" presStyleIdx="1" presStyleCnt="7"/>
      <dgm:spPr/>
      <dgm:t>
        <a:bodyPr/>
        <a:lstStyle/>
        <a:p>
          <a:endParaRPr lang="de-DE"/>
        </a:p>
      </dgm:t>
    </dgm:pt>
    <dgm:pt modelId="{3F3389F4-54E2-487F-B0A2-919B3FC2D46D}" type="pres">
      <dgm:prSet presAssocID="{9C832843-F037-4F30-82FB-86B6462553A8}" presName="spaceB" presStyleCnt="0"/>
      <dgm:spPr/>
    </dgm:pt>
    <dgm:pt modelId="{F9245FB2-6AC0-4C54-AFA0-06A3FDB19F96}" type="pres">
      <dgm:prSet presAssocID="{FC7D411B-C255-4B8F-BCCB-9CD2881E6ABD}" presName="space" presStyleCnt="0"/>
      <dgm:spPr/>
    </dgm:pt>
    <dgm:pt modelId="{15F097A2-B81F-454A-8AFE-D8651CBD0283}" type="pres">
      <dgm:prSet presAssocID="{CF39635C-D45D-4791-A52E-AD8F46A17581}" presName="compositeA" presStyleCnt="0"/>
      <dgm:spPr/>
    </dgm:pt>
    <dgm:pt modelId="{7B5A8E4A-1C3D-4FE9-BB3B-328D474B9137}" type="pres">
      <dgm:prSet presAssocID="{CF39635C-D45D-4791-A52E-AD8F46A17581}" presName="textA" presStyleLbl="revTx" presStyleIdx="2" presStyleCnt="7" custAng="3298757" custScaleY="100872" custLinFactNeighborX="42297" custLinFactNeighborY="1212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EB12F09-2A77-4FFB-B927-6E9BF9516A4E}" type="pres">
      <dgm:prSet presAssocID="{CF39635C-D45D-4791-A52E-AD8F46A17581}" presName="circleA" presStyleLbl="node1" presStyleIdx="2" presStyleCnt="7"/>
      <dgm:spPr/>
    </dgm:pt>
    <dgm:pt modelId="{3F92F2D2-F602-464A-901B-A86F14EDEF41}" type="pres">
      <dgm:prSet presAssocID="{CF39635C-D45D-4791-A52E-AD8F46A17581}" presName="spaceA" presStyleCnt="0"/>
      <dgm:spPr/>
    </dgm:pt>
    <dgm:pt modelId="{5E4D0DBB-FF88-4F4D-9C90-9A9A7478AB66}" type="pres">
      <dgm:prSet presAssocID="{3AE65920-F231-4057-B614-AADB4865EFA5}" presName="space" presStyleCnt="0"/>
      <dgm:spPr/>
    </dgm:pt>
    <dgm:pt modelId="{6842D695-9C9A-4DF6-8DE4-4B731F8A7376}" type="pres">
      <dgm:prSet presAssocID="{6A89ACC8-C8FE-4219-BF8D-4EA13795817F}" presName="compositeB" presStyleCnt="0"/>
      <dgm:spPr/>
    </dgm:pt>
    <dgm:pt modelId="{36E3A1FD-84E0-4BFF-8A07-207DBE14CF4D}" type="pres">
      <dgm:prSet presAssocID="{6A89ACC8-C8FE-4219-BF8D-4EA13795817F}" presName="textB" presStyleLbl="revTx" presStyleIdx="3" presStyleCnt="7" custAng="3385560" custScaleY="100872" custLinFactY="-37438" custLinFactNeighborX="43599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E4D2B4-0B5D-4D7E-8DE7-E111581FBF38}" type="pres">
      <dgm:prSet presAssocID="{6A89ACC8-C8FE-4219-BF8D-4EA13795817F}" presName="circleB" presStyleLbl="node1" presStyleIdx="3" presStyleCnt="7"/>
      <dgm:spPr/>
    </dgm:pt>
    <dgm:pt modelId="{C023F0D8-85E5-493F-9BA0-43A5B4FAEBE7}" type="pres">
      <dgm:prSet presAssocID="{6A89ACC8-C8FE-4219-BF8D-4EA13795817F}" presName="spaceB" presStyleCnt="0"/>
      <dgm:spPr/>
    </dgm:pt>
    <dgm:pt modelId="{A608F265-42C9-4B8A-BC9C-481A3ABCE429}" type="pres">
      <dgm:prSet presAssocID="{56FAD50A-BF6C-45F3-A152-C41D89C1A523}" presName="space" presStyleCnt="0"/>
      <dgm:spPr/>
    </dgm:pt>
    <dgm:pt modelId="{7A1FBEA1-BADE-4DDC-8047-ED61FFA5BD5B}" type="pres">
      <dgm:prSet presAssocID="{0F9679B6-A2B4-4868-B5BB-7271C0051858}" presName="compositeA" presStyleCnt="0"/>
      <dgm:spPr/>
    </dgm:pt>
    <dgm:pt modelId="{61608DCD-407A-4BAA-84E5-24C2B7F0274E}" type="pres">
      <dgm:prSet presAssocID="{0F9679B6-A2B4-4868-B5BB-7271C0051858}" presName="textA" presStyleLbl="revTx" presStyleIdx="4" presStyleCnt="7" custAng="3358672" custScaleY="100872" custLinFactNeighborX="44900" custLinFactNeighborY="1212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168DD1F-9FC9-421B-9422-02ECBFDB702D}" type="pres">
      <dgm:prSet presAssocID="{0F9679B6-A2B4-4868-B5BB-7271C0051858}" presName="circleA" presStyleLbl="node1" presStyleIdx="4" presStyleCnt="7"/>
      <dgm:spPr/>
    </dgm:pt>
    <dgm:pt modelId="{7CF57E08-672B-4208-B3E2-90BAE2AA96D3}" type="pres">
      <dgm:prSet presAssocID="{0F9679B6-A2B4-4868-B5BB-7271C0051858}" presName="spaceA" presStyleCnt="0"/>
      <dgm:spPr/>
    </dgm:pt>
    <dgm:pt modelId="{6669E7BE-6E24-4578-AEBD-A17FEBB780C2}" type="pres">
      <dgm:prSet presAssocID="{3AD09A15-B26A-4791-85C1-B921B2651950}" presName="space" presStyleCnt="0"/>
      <dgm:spPr/>
    </dgm:pt>
    <dgm:pt modelId="{28C61466-BCA8-4564-A7DC-9F6E25C02CD9}" type="pres">
      <dgm:prSet presAssocID="{073FF229-AFAE-497C-B296-15EBABCDCD5A}" presName="compositeB" presStyleCnt="0"/>
      <dgm:spPr/>
    </dgm:pt>
    <dgm:pt modelId="{45E7052B-DCC0-4FF1-B4F8-1179DBE81D22}" type="pres">
      <dgm:prSet presAssocID="{073FF229-AFAE-497C-B296-15EBABCDCD5A}" presName="textB" presStyleLbl="revTx" presStyleIdx="5" presStyleCnt="7" custAng="3319910" custScaleY="100872" custLinFactY="-37438" custLinFactNeighborX="47451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5F8D97-7528-4C76-96BA-3255DD1D53B0}" type="pres">
      <dgm:prSet presAssocID="{073FF229-AFAE-497C-B296-15EBABCDCD5A}" presName="circleB" presStyleLbl="node1" presStyleIdx="5" presStyleCnt="7"/>
      <dgm:spPr/>
    </dgm:pt>
    <dgm:pt modelId="{EF5E997C-AB1A-4024-9DE2-8BC9D84A5AAC}" type="pres">
      <dgm:prSet presAssocID="{073FF229-AFAE-497C-B296-15EBABCDCD5A}" presName="spaceB" presStyleCnt="0"/>
      <dgm:spPr/>
    </dgm:pt>
    <dgm:pt modelId="{1DFC94D2-651E-4B83-99D1-657853119ECB}" type="pres">
      <dgm:prSet presAssocID="{2891FDB9-58BA-41DF-8810-B62C40008476}" presName="space" presStyleCnt="0"/>
      <dgm:spPr/>
    </dgm:pt>
    <dgm:pt modelId="{49EA3D46-6F35-4CA3-9EF7-E4EFE3F122A0}" type="pres">
      <dgm:prSet presAssocID="{284938F9-3D71-49C4-9DB4-097C01CCE94D}" presName="compositeA" presStyleCnt="0"/>
      <dgm:spPr/>
    </dgm:pt>
    <dgm:pt modelId="{014F2D77-0F55-4BC7-96AA-7A2FC57EDC69}" type="pres">
      <dgm:prSet presAssocID="{284938F9-3D71-49C4-9DB4-097C01CCE94D}" presName="textA" presStyleLbl="revTx" presStyleIdx="6" presStyleCnt="7" custAng="3331364" custScaleY="100872" custLinFactNeighborX="41909" custLinFactNeighborY="904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E8F3E0-787B-4890-AE36-777482A7627D}" type="pres">
      <dgm:prSet presAssocID="{284938F9-3D71-49C4-9DB4-097C01CCE94D}" presName="circleA" presStyleLbl="node1" presStyleIdx="6" presStyleCnt="7"/>
      <dgm:spPr/>
    </dgm:pt>
    <dgm:pt modelId="{C4ADD0C1-6123-4BB8-8ABE-CD91BC46842D}" type="pres">
      <dgm:prSet presAssocID="{284938F9-3D71-49C4-9DB4-097C01CCE94D}" presName="spaceA" presStyleCnt="0"/>
      <dgm:spPr/>
    </dgm:pt>
  </dgm:ptLst>
  <dgm:cxnLst>
    <dgm:cxn modelId="{3B571AD2-C652-43FE-84DA-0228C7D9C5AF}" type="presOf" srcId="{073FF229-AFAE-497C-B296-15EBABCDCD5A}" destId="{45E7052B-DCC0-4FF1-B4F8-1179DBE81D22}" srcOrd="0" destOrd="0" presId="urn:microsoft.com/office/officeart/2005/8/layout/hProcess11"/>
    <dgm:cxn modelId="{6E118C0F-2E16-45F7-A094-DBF297E4B903}" type="presOf" srcId="{CF39635C-D45D-4791-A52E-AD8F46A17581}" destId="{7B5A8E4A-1C3D-4FE9-BB3B-328D474B9137}" srcOrd="0" destOrd="0" presId="urn:microsoft.com/office/officeart/2005/8/layout/hProcess11"/>
    <dgm:cxn modelId="{1E1BE869-088F-43A5-828A-AE95A066CA12}" type="presOf" srcId="{6A6A58D1-1958-4F1A-A236-41DAB09B515C}" destId="{D575AF3C-D296-4545-B05B-7EC03ACB173A}" srcOrd="0" destOrd="0" presId="urn:microsoft.com/office/officeart/2005/8/layout/hProcess11"/>
    <dgm:cxn modelId="{019D0F1C-901A-484E-9095-2442621AD92E}" type="presOf" srcId="{9C832843-F037-4F30-82FB-86B6462553A8}" destId="{D52EE70C-582F-4BA1-B77A-F09DD0283855}" srcOrd="0" destOrd="0" presId="urn:microsoft.com/office/officeart/2005/8/layout/hProcess11"/>
    <dgm:cxn modelId="{E9F80D11-DD46-4AA7-B0CA-1A69070EE1CD}" type="presOf" srcId="{94E9DB8C-BD9B-46F9-8FE2-472DE5EEE8B2}" destId="{B0DE046A-2D3A-4C86-A58F-46AC63D5649C}" srcOrd="0" destOrd="0" presId="urn:microsoft.com/office/officeart/2005/8/layout/hProcess11"/>
    <dgm:cxn modelId="{7230C5DF-784D-4FF3-9900-6AFA7E3D680B}" type="presOf" srcId="{284938F9-3D71-49C4-9DB4-097C01CCE94D}" destId="{014F2D77-0F55-4BC7-96AA-7A2FC57EDC69}" srcOrd="0" destOrd="0" presId="urn:microsoft.com/office/officeart/2005/8/layout/hProcess11"/>
    <dgm:cxn modelId="{7B6B0C21-41D1-4CF4-998E-5E31D6E90B59}" srcId="{6A6A58D1-1958-4F1A-A236-41DAB09B515C}" destId="{0F9679B6-A2B4-4868-B5BB-7271C0051858}" srcOrd="4" destOrd="0" parTransId="{239BFEE7-618D-4C9E-9043-2ABA19907AD8}" sibTransId="{3AD09A15-B26A-4791-85C1-B921B2651950}"/>
    <dgm:cxn modelId="{EF427647-5D03-4EEB-A126-311D69AADA6A}" srcId="{6A6A58D1-1958-4F1A-A236-41DAB09B515C}" destId="{CF39635C-D45D-4791-A52E-AD8F46A17581}" srcOrd="2" destOrd="0" parTransId="{0DE5DA2D-B0BD-4FC5-B855-117C030C2ACA}" sibTransId="{3AE65920-F231-4057-B614-AADB4865EFA5}"/>
    <dgm:cxn modelId="{951983B5-F15D-4893-ADE8-9F5036E2F821}" srcId="{6A6A58D1-1958-4F1A-A236-41DAB09B515C}" destId="{9C832843-F037-4F30-82FB-86B6462553A8}" srcOrd="1" destOrd="0" parTransId="{5D731306-50A6-4E0D-B591-FC3B3F7B70C0}" sibTransId="{FC7D411B-C255-4B8F-BCCB-9CD2881E6ABD}"/>
    <dgm:cxn modelId="{264C3EAD-D486-4AA7-800D-7245565A2626}" type="presOf" srcId="{6A89ACC8-C8FE-4219-BF8D-4EA13795817F}" destId="{36E3A1FD-84E0-4BFF-8A07-207DBE14CF4D}" srcOrd="0" destOrd="0" presId="urn:microsoft.com/office/officeart/2005/8/layout/hProcess11"/>
    <dgm:cxn modelId="{24124338-FE7B-44DD-AF14-CD16EC4EF3D2}" srcId="{6A6A58D1-1958-4F1A-A236-41DAB09B515C}" destId="{94E9DB8C-BD9B-46F9-8FE2-472DE5EEE8B2}" srcOrd="0" destOrd="0" parTransId="{93BCDF21-FB4F-4CDA-86A7-14C1F8382B10}" sibTransId="{EB8E9C72-8D62-4735-8803-5CDA4A51203E}"/>
    <dgm:cxn modelId="{24D59689-CA42-4BBD-91F8-BF2C9E3EF1D6}" srcId="{6A6A58D1-1958-4F1A-A236-41DAB09B515C}" destId="{073FF229-AFAE-497C-B296-15EBABCDCD5A}" srcOrd="5" destOrd="0" parTransId="{B60DC778-CA40-4715-BD42-491649C23753}" sibTransId="{2891FDB9-58BA-41DF-8810-B62C40008476}"/>
    <dgm:cxn modelId="{A7F9A31A-41BE-4670-9FE4-3329352EDB7D}" srcId="{6A6A58D1-1958-4F1A-A236-41DAB09B515C}" destId="{6A89ACC8-C8FE-4219-BF8D-4EA13795817F}" srcOrd="3" destOrd="0" parTransId="{7B245E81-5B5A-4833-A101-5AEEFC5A49DC}" sibTransId="{56FAD50A-BF6C-45F3-A152-C41D89C1A523}"/>
    <dgm:cxn modelId="{8844BCA3-4E56-4B27-A8A1-2558158FF1E9}" type="presOf" srcId="{0F9679B6-A2B4-4868-B5BB-7271C0051858}" destId="{61608DCD-407A-4BAA-84E5-24C2B7F0274E}" srcOrd="0" destOrd="0" presId="urn:microsoft.com/office/officeart/2005/8/layout/hProcess11"/>
    <dgm:cxn modelId="{6AC2D951-394F-4548-8FA4-AE6BC3C14515}" srcId="{6A6A58D1-1958-4F1A-A236-41DAB09B515C}" destId="{284938F9-3D71-49C4-9DB4-097C01CCE94D}" srcOrd="6" destOrd="0" parTransId="{7C9D2106-5B3D-436E-9FA7-B07E920B7377}" sibTransId="{D55F0F78-183D-4E9A-BA71-15EF7A6EA987}"/>
    <dgm:cxn modelId="{F7D96558-B123-4F9F-98E9-EDBCBC7766C0}" type="presParOf" srcId="{D575AF3C-D296-4545-B05B-7EC03ACB173A}" destId="{A3CE83ED-59B1-4801-AAED-E75CF536404C}" srcOrd="0" destOrd="0" presId="urn:microsoft.com/office/officeart/2005/8/layout/hProcess11"/>
    <dgm:cxn modelId="{FC704A34-9019-4087-941D-B4AD76FA3024}" type="presParOf" srcId="{D575AF3C-D296-4545-B05B-7EC03ACB173A}" destId="{B48EBDAD-2DEE-44A3-B788-C68A408C1164}" srcOrd="1" destOrd="0" presId="urn:microsoft.com/office/officeart/2005/8/layout/hProcess11"/>
    <dgm:cxn modelId="{07D5993E-EFEA-45E0-B960-EE4166DE10B5}" type="presParOf" srcId="{B48EBDAD-2DEE-44A3-B788-C68A408C1164}" destId="{97273E7A-D13F-4A0B-B5E4-EFCD19D2ACDF}" srcOrd="0" destOrd="0" presId="urn:microsoft.com/office/officeart/2005/8/layout/hProcess11"/>
    <dgm:cxn modelId="{733D6F40-5CB3-48AF-881C-FA7C1C91A3D0}" type="presParOf" srcId="{97273E7A-D13F-4A0B-B5E4-EFCD19D2ACDF}" destId="{B0DE046A-2D3A-4C86-A58F-46AC63D5649C}" srcOrd="0" destOrd="0" presId="urn:microsoft.com/office/officeart/2005/8/layout/hProcess11"/>
    <dgm:cxn modelId="{6D8BF6F3-01A1-4B92-9EB0-6AF1A3162C3C}" type="presParOf" srcId="{97273E7A-D13F-4A0B-B5E4-EFCD19D2ACDF}" destId="{CFFB7FD0-1E95-40D6-BB02-B4B6C1013F3A}" srcOrd="1" destOrd="0" presId="urn:microsoft.com/office/officeart/2005/8/layout/hProcess11"/>
    <dgm:cxn modelId="{7FD4610D-5EDE-4CE0-AC27-7434907D8067}" type="presParOf" srcId="{97273E7A-D13F-4A0B-B5E4-EFCD19D2ACDF}" destId="{C9358408-9E1E-450A-8474-FE9DB61D79EA}" srcOrd="2" destOrd="0" presId="urn:microsoft.com/office/officeart/2005/8/layout/hProcess11"/>
    <dgm:cxn modelId="{211FBF8F-6F93-4642-BBD0-8F3BB0F80538}" type="presParOf" srcId="{B48EBDAD-2DEE-44A3-B788-C68A408C1164}" destId="{FCA9FD8B-26F2-4542-9E9B-A496BE224392}" srcOrd="1" destOrd="0" presId="urn:microsoft.com/office/officeart/2005/8/layout/hProcess11"/>
    <dgm:cxn modelId="{40F84E32-6DA4-4BFF-A2FA-87D86CB33975}" type="presParOf" srcId="{B48EBDAD-2DEE-44A3-B788-C68A408C1164}" destId="{8620F6D3-EBC2-4FA6-A755-343EE632508C}" srcOrd="2" destOrd="0" presId="urn:microsoft.com/office/officeart/2005/8/layout/hProcess11"/>
    <dgm:cxn modelId="{487E3ABB-6D80-4C62-8C6D-F46394E9CC53}" type="presParOf" srcId="{8620F6D3-EBC2-4FA6-A755-343EE632508C}" destId="{D52EE70C-582F-4BA1-B77A-F09DD0283855}" srcOrd="0" destOrd="0" presId="urn:microsoft.com/office/officeart/2005/8/layout/hProcess11"/>
    <dgm:cxn modelId="{5D11B2A9-A57A-4BC9-AD9D-FDAF4F4FDD3A}" type="presParOf" srcId="{8620F6D3-EBC2-4FA6-A755-343EE632508C}" destId="{3A1C0C1C-FC11-407B-A548-35B8EBDEE0BF}" srcOrd="1" destOrd="0" presId="urn:microsoft.com/office/officeart/2005/8/layout/hProcess11"/>
    <dgm:cxn modelId="{194C4E05-4569-475A-8295-D8176DA1E27A}" type="presParOf" srcId="{8620F6D3-EBC2-4FA6-A755-343EE632508C}" destId="{3F3389F4-54E2-487F-B0A2-919B3FC2D46D}" srcOrd="2" destOrd="0" presId="urn:microsoft.com/office/officeart/2005/8/layout/hProcess11"/>
    <dgm:cxn modelId="{D8E8EABC-C0C2-4984-915E-82C08E73D04E}" type="presParOf" srcId="{B48EBDAD-2DEE-44A3-B788-C68A408C1164}" destId="{F9245FB2-6AC0-4C54-AFA0-06A3FDB19F96}" srcOrd="3" destOrd="0" presId="urn:microsoft.com/office/officeart/2005/8/layout/hProcess11"/>
    <dgm:cxn modelId="{F5631D40-1655-4E9E-B2C6-5341E18FC4BD}" type="presParOf" srcId="{B48EBDAD-2DEE-44A3-B788-C68A408C1164}" destId="{15F097A2-B81F-454A-8AFE-D8651CBD0283}" srcOrd="4" destOrd="0" presId="urn:microsoft.com/office/officeart/2005/8/layout/hProcess11"/>
    <dgm:cxn modelId="{B4CAEFB7-6203-4FFD-B6F3-C24AC8719262}" type="presParOf" srcId="{15F097A2-B81F-454A-8AFE-D8651CBD0283}" destId="{7B5A8E4A-1C3D-4FE9-BB3B-328D474B9137}" srcOrd="0" destOrd="0" presId="urn:microsoft.com/office/officeart/2005/8/layout/hProcess11"/>
    <dgm:cxn modelId="{93A0298D-A6B8-4AB6-81D2-B8E0A3CE7EDA}" type="presParOf" srcId="{15F097A2-B81F-454A-8AFE-D8651CBD0283}" destId="{6EB12F09-2A77-4FFB-B927-6E9BF9516A4E}" srcOrd="1" destOrd="0" presId="urn:microsoft.com/office/officeart/2005/8/layout/hProcess11"/>
    <dgm:cxn modelId="{0E97BED4-404B-4882-B412-369446F65F70}" type="presParOf" srcId="{15F097A2-B81F-454A-8AFE-D8651CBD0283}" destId="{3F92F2D2-F602-464A-901B-A86F14EDEF41}" srcOrd="2" destOrd="0" presId="urn:microsoft.com/office/officeart/2005/8/layout/hProcess11"/>
    <dgm:cxn modelId="{3BA3E4B0-08BE-467A-8F25-3631C5D8E5B1}" type="presParOf" srcId="{B48EBDAD-2DEE-44A3-B788-C68A408C1164}" destId="{5E4D0DBB-FF88-4F4D-9C90-9A9A7478AB66}" srcOrd="5" destOrd="0" presId="urn:microsoft.com/office/officeart/2005/8/layout/hProcess11"/>
    <dgm:cxn modelId="{C75A47FD-39ED-4D16-B9E9-80CE2EFF6539}" type="presParOf" srcId="{B48EBDAD-2DEE-44A3-B788-C68A408C1164}" destId="{6842D695-9C9A-4DF6-8DE4-4B731F8A7376}" srcOrd="6" destOrd="0" presId="urn:microsoft.com/office/officeart/2005/8/layout/hProcess11"/>
    <dgm:cxn modelId="{5CA7F4F7-4A09-45E0-99CC-E348ADB62C72}" type="presParOf" srcId="{6842D695-9C9A-4DF6-8DE4-4B731F8A7376}" destId="{36E3A1FD-84E0-4BFF-8A07-207DBE14CF4D}" srcOrd="0" destOrd="0" presId="urn:microsoft.com/office/officeart/2005/8/layout/hProcess11"/>
    <dgm:cxn modelId="{11364D3C-FC18-45C5-8F77-BB36E3F2D190}" type="presParOf" srcId="{6842D695-9C9A-4DF6-8DE4-4B731F8A7376}" destId="{34E4D2B4-0B5D-4D7E-8DE7-E111581FBF38}" srcOrd="1" destOrd="0" presId="urn:microsoft.com/office/officeart/2005/8/layout/hProcess11"/>
    <dgm:cxn modelId="{1E0B0C0E-E7E2-42D6-A7E2-5DD050D560B1}" type="presParOf" srcId="{6842D695-9C9A-4DF6-8DE4-4B731F8A7376}" destId="{C023F0D8-85E5-493F-9BA0-43A5B4FAEBE7}" srcOrd="2" destOrd="0" presId="urn:microsoft.com/office/officeart/2005/8/layout/hProcess11"/>
    <dgm:cxn modelId="{F3564C0C-408F-4E5E-AFFB-063D17BBC893}" type="presParOf" srcId="{B48EBDAD-2DEE-44A3-B788-C68A408C1164}" destId="{A608F265-42C9-4B8A-BC9C-481A3ABCE429}" srcOrd="7" destOrd="0" presId="urn:microsoft.com/office/officeart/2005/8/layout/hProcess11"/>
    <dgm:cxn modelId="{DCA36789-3041-48D8-948D-F58DDEF50EB3}" type="presParOf" srcId="{B48EBDAD-2DEE-44A3-B788-C68A408C1164}" destId="{7A1FBEA1-BADE-4DDC-8047-ED61FFA5BD5B}" srcOrd="8" destOrd="0" presId="urn:microsoft.com/office/officeart/2005/8/layout/hProcess11"/>
    <dgm:cxn modelId="{A69E5996-1EF7-4B88-9C9A-F6980193F3F4}" type="presParOf" srcId="{7A1FBEA1-BADE-4DDC-8047-ED61FFA5BD5B}" destId="{61608DCD-407A-4BAA-84E5-24C2B7F0274E}" srcOrd="0" destOrd="0" presId="urn:microsoft.com/office/officeart/2005/8/layout/hProcess11"/>
    <dgm:cxn modelId="{F753FAAE-FEC5-49FF-BDAC-30D2C8C7CBDB}" type="presParOf" srcId="{7A1FBEA1-BADE-4DDC-8047-ED61FFA5BD5B}" destId="{A168DD1F-9FC9-421B-9422-02ECBFDB702D}" srcOrd="1" destOrd="0" presId="urn:microsoft.com/office/officeart/2005/8/layout/hProcess11"/>
    <dgm:cxn modelId="{83F24E03-B80E-4E79-A18F-D3422907D43D}" type="presParOf" srcId="{7A1FBEA1-BADE-4DDC-8047-ED61FFA5BD5B}" destId="{7CF57E08-672B-4208-B3E2-90BAE2AA96D3}" srcOrd="2" destOrd="0" presId="urn:microsoft.com/office/officeart/2005/8/layout/hProcess11"/>
    <dgm:cxn modelId="{F329B69A-6946-4ED0-8A3C-7D85B5902C0C}" type="presParOf" srcId="{B48EBDAD-2DEE-44A3-B788-C68A408C1164}" destId="{6669E7BE-6E24-4578-AEBD-A17FEBB780C2}" srcOrd="9" destOrd="0" presId="urn:microsoft.com/office/officeart/2005/8/layout/hProcess11"/>
    <dgm:cxn modelId="{E308BFC9-754B-471F-8DF1-0944640B7CF7}" type="presParOf" srcId="{B48EBDAD-2DEE-44A3-B788-C68A408C1164}" destId="{28C61466-BCA8-4564-A7DC-9F6E25C02CD9}" srcOrd="10" destOrd="0" presId="urn:microsoft.com/office/officeart/2005/8/layout/hProcess11"/>
    <dgm:cxn modelId="{45A4EA95-B1EC-4084-B223-35C1A3361C23}" type="presParOf" srcId="{28C61466-BCA8-4564-A7DC-9F6E25C02CD9}" destId="{45E7052B-DCC0-4FF1-B4F8-1179DBE81D22}" srcOrd="0" destOrd="0" presId="urn:microsoft.com/office/officeart/2005/8/layout/hProcess11"/>
    <dgm:cxn modelId="{D9DE7A05-441A-4C94-8C58-A3DA8584323A}" type="presParOf" srcId="{28C61466-BCA8-4564-A7DC-9F6E25C02CD9}" destId="{195F8D97-7528-4C76-96BA-3255DD1D53B0}" srcOrd="1" destOrd="0" presId="urn:microsoft.com/office/officeart/2005/8/layout/hProcess11"/>
    <dgm:cxn modelId="{AA00D3E3-7181-43DA-A6F4-93905F7BE7D0}" type="presParOf" srcId="{28C61466-BCA8-4564-A7DC-9F6E25C02CD9}" destId="{EF5E997C-AB1A-4024-9DE2-8BC9D84A5AAC}" srcOrd="2" destOrd="0" presId="urn:microsoft.com/office/officeart/2005/8/layout/hProcess11"/>
    <dgm:cxn modelId="{BF4AA6C0-F55C-43A1-9459-ACDFD4586ABC}" type="presParOf" srcId="{B48EBDAD-2DEE-44A3-B788-C68A408C1164}" destId="{1DFC94D2-651E-4B83-99D1-657853119ECB}" srcOrd="11" destOrd="0" presId="urn:microsoft.com/office/officeart/2005/8/layout/hProcess11"/>
    <dgm:cxn modelId="{E97E26CF-5DE5-408C-89C2-5F44E849EA72}" type="presParOf" srcId="{B48EBDAD-2DEE-44A3-B788-C68A408C1164}" destId="{49EA3D46-6F35-4CA3-9EF7-E4EFE3F122A0}" srcOrd="12" destOrd="0" presId="urn:microsoft.com/office/officeart/2005/8/layout/hProcess11"/>
    <dgm:cxn modelId="{2AD6543D-3301-437E-8943-F91A95B39F19}" type="presParOf" srcId="{49EA3D46-6F35-4CA3-9EF7-E4EFE3F122A0}" destId="{014F2D77-0F55-4BC7-96AA-7A2FC57EDC69}" srcOrd="0" destOrd="0" presId="urn:microsoft.com/office/officeart/2005/8/layout/hProcess11"/>
    <dgm:cxn modelId="{82320FEB-AAEF-4B60-8552-FF4575080373}" type="presParOf" srcId="{49EA3D46-6F35-4CA3-9EF7-E4EFE3F122A0}" destId="{54E8F3E0-787B-4890-AE36-777482A7627D}" srcOrd="1" destOrd="0" presId="urn:microsoft.com/office/officeart/2005/8/layout/hProcess11"/>
    <dgm:cxn modelId="{999E9C77-F221-4F53-9A3C-CF978CFC3508}" type="presParOf" srcId="{49EA3D46-6F35-4CA3-9EF7-E4EFE3F122A0}" destId="{C4ADD0C1-6123-4BB8-8ABE-CD91BC46842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E83ED-59B1-4801-AAED-E75CF536404C}">
      <dsp:nvSpPr>
        <dsp:cNvPr id="0" name=""/>
        <dsp:cNvSpPr/>
      </dsp:nvSpPr>
      <dsp:spPr>
        <a:xfrm>
          <a:off x="0" y="2025354"/>
          <a:ext cx="10441160" cy="133163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DE046A-2D3A-4C86-A58F-46AC63D5649C}">
      <dsp:nvSpPr>
        <dsp:cNvPr id="0" name=""/>
        <dsp:cNvSpPr/>
      </dsp:nvSpPr>
      <dsp:spPr>
        <a:xfrm rot="3350046">
          <a:off x="583680" y="256371"/>
          <a:ext cx="1287046" cy="2171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1990</a:t>
          </a:r>
          <a:br>
            <a:rPr lang="de-DE" sz="1200" b="1" kern="1200" dirty="0" smtClean="0"/>
          </a:br>
          <a:r>
            <a:rPr lang="de-DE" sz="1200" b="1" kern="1200" dirty="0" smtClean="0"/>
            <a:t>UI-Richtlinie der EWG</a:t>
          </a:r>
          <a:endParaRPr lang="de-DE" sz="1200" b="1" kern="1200" dirty="0"/>
        </a:p>
      </dsp:txBody>
      <dsp:txXfrm>
        <a:off x="583680" y="256371"/>
        <a:ext cx="1287046" cy="2171711"/>
      </dsp:txXfrm>
    </dsp:sp>
    <dsp:sp modelId="{CFFB7FD0-1E95-40D6-BB02-B4B6C1013F3A}">
      <dsp:nvSpPr>
        <dsp:cNvPr id="0" name=""/>
        <dsp:cNvSpPr/>
      </dsp:nvSpPr>
      <dsp:spPr>
        <a:xfrm>
          <a:off x="375208" y="2426748"/>
          <a:ext cx="538234" cy="538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52EE70C-582F-4BA1-B77A-F09DD0283855}">
      <dsp:nvSpPr>
        <dsp:cNvPr id="0" name=""/>
        <dsp:cNvSpPr/>
      </dsp:nvSpPr>
      <dsp:spPr>
        <a:xfrm rot="3342103">
          <a:off x="1951836" y="256371"/>
          <a:ext cx="1287046" cy="2171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1994</a:t>
          </a:r>
          <a:br>
            <a:rPr lang="de-DE" sz="1200" b="1" kern="1200" dirty="0" smtClean="0"/>
          </a:br>
          <a:r>
            <a:rPr lang="de-DE" sz="1200" b="1" kern="1200" dirty="0" smtClean="0"/>
            <a:t>UIG</a:t>
          </a:r>
          <a:endParaRPr lang="de-DE" sz="1200" b="1" kern="1200" dirty="0"/>
        </a:p>
      </dsp:txBody>
      <dsp:txXfrm>
        <a:off x="1951836" y="256371"/>
        <a:ext cx="1287046" cy="2171711"/>
      </dsp:txXfrm>
    </dsp:sp>
    <dsp:sp modelId="{3A1C0C1C-FC11-407B-A548-35B8EBDEE0BF}">
      <dsp:nvSpPr>
        <dsp:cNvPr id="0" name=""/>
        <dsp:cNvSpPr/>
      </dsp:nvSpPr>
      <dsp:spPr>
        <a:xfrm>
          <a:off x="1726607" y="2417361"/>
          <a:ext cx="538234" cy="538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5A8E4A-1C3D-4FE9-BB3B-328D474B9137}">
      <dsp:nvSpPr>
        <dsp:cNvPr id="0" name=""/>
        <dsp:cNvSpPr/>
      </dsp:nvSpPr>
      <dsp:spPr>
        <a:xfrm rot="3298757">
          <a:off x="3247982" y="256371"/>
          <a:ext cx="1287046" cy="2171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1998</a:t>
          </a:r>
          <a:br>
            <a:rPr lang="de-DE" sz="1200" b="1" kern="1200" dirty="0" smtClean="0"/>
          </a:br>
          <a:r>
            <a:rPr lang="de-DE" sz="1200" b="1" kern="1200" dirty="0" smtClean="0"/>
            <a:t>Aarhus-Konvention</a:t>
          </a:r>
          <a:endParaRPr lang="de-DE" sz="1200" b="1" kern="1200" dirty="0"/>
        </a:p>
      </dsp:txBody>
      <dsp:txXfrm>
        <a:off x="3247982" y="256371"/>
        <a:ext cx="1287046" cy="2171711"/>
      </dsp:txXfrm>
    </dsp:sp>
    <dsp:sp modelId="{6EB12F09-2A77-4FFB-B927-6E9BF9516A4E}">
      <dsp:nvSpPr>
        <dsp:cNvPr id="0" name=""/>
        <dsp:cNvSpPr/>
      </dsp:nvSpPr>
      <dsp:spPr>
        <a:xfrm>
          <a:off x="3078006" y="2426748"/>
          <a:ext cx="538234" cy="538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E3A1FD-84E0-4BFF-8A07-207DBE14CF4D}">
      <dsp:nvSpPr>
        <dsp:cNvPr id="0" name=""/>
        <dsp:cNvSpPr/>
      </dsp:nvSpPr>
      <dsp:spPr>
        <a:xfrm rot="3385560">
          <a:off x="4616138" y="256371"/>
          <a:ext cx="1287046" cy="2171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2004</a:t>
          </a:r>
          <a:br>
            <a:rPr lang="de-DE" sz="1200" b="1" kern="1200" dirty="0" smtClean="0"/>
          </a:br>
          <a:r>
            <a:rPr lang="de-DE" sz="1200" b="1" kern="1200" dirty="0" smtClean="0"/>
            <a:t>UI-Richtlinie der EU</a:t>
          </a:r>
          <a:endParaRPr lang="de-DE" sz="1200" b="1" kern="1200" dirty="0"/>
        </a:p>
      </dsp:txBody>
      <dsp:txXfrm>
        <a:off x="4616138" y="256371"/>
        <a:ext cx="1287046" cy="2171711"/>
      </dsp:txXfrm>
    </dsp:sp>
    <dsp:sp modelId="{34E4D2B4-0B5D-4D7E-8DE7-E111581FBF38}">
      <dsp:nvSpPr>
        <dsp:cNvPr id="0" name=""/>
        <dsp:cNvSpPr/>
      </dsp:nvSpPr>
      <dsp:spPr>
        <a:xfrm>
          <a:off x="4429405" y="2417361"/>
          <a:ext cx="538234" cy="538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608DCD-407A-4BAA-84E5-24C2B7F0274E}">
      <dsp:nvSpPr>
        <dsp:cNvPr id="0" name=""/>
        <dsp:cNvSpPr/>
      </dsp:nvSpPr>
      <dsp:spPr>
        <a:xfrm rot="3358672">
          <a:off x="5984281" y="256371"/>
          <a:ext cx="1287046" cy="2171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2006</a:t>
          </a:r>
          <a:br>
            <a:rPr lang="de-DE" sz="1200" b="1" kern="1200" dirty="0" smtClean="0"/>
          </a:br>
          <a:r>
            <a:rPr lang="de-DE" sz="1200" b="1" kern="1200" dirty="0" smtClean="0"/>
            <a:t>UIG des Bundes</a:t>
          </a:r>
          <a:br>
            <a:rPr lang="de-DE" sz="1200" b="1" kern="1200" dirty="0" smtClean="0"/>
          </a:br>
          <a:r>
            <a:rPr lang="de-DE" sz="1200" b="1" kern="1200" dirty="0" smtClean="0"/>
            <a:t>IFG</a:t>
          </a:r>
          <a:endParaRPr lang="de-DE" sz="1200" b="1" kern="1200" dirty="0"/>
        </a:p>
      </dsp:txBody>
      <dsp:txXfrm>
        <a:off x="5984281" y="256371"/>
        <a:ext cx="1287046" cy="2171711"/>
      </dsp:txXfrm>
    </dsp:sp>
    <dsp:sp modelId="{A168DD1F-9FC9-421B-9422-02ECBFDB702D}">
      <dsp:nvSpPr>
        <dsp:cNvPr id="0" name=""/>
        <dsp:cNvSpPr/>
      </dsp:nvSpPr>
      <dsp:spPr>
        <a:xfrm>
          <a:off x="5780804" y="2426748"/>
          <a:ext cx="538234" cy="538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5E7052B-DCC0-4FF1-B4F8-1179DBE81D22}">
      <dsp:nvSpPr>
        <dsp:cNvPr id="0" name=""/>
        <dsp:cNvSpPr/>
      </dsp:nvSpPr>
      <dsp:spPr>
        <a:xfrm rot="3319910">
          <a:off x="7368513" y="256371"/>
          <a:ext cx="1287046" cy="2171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2013</a:t>
          </a:r>
          <a:br>
            <a:rPr lang="de-DE" sz="1200" b="1" kern="1200" dirty="0" smtClean="0"/>
          </a:br>
          <a:r>
            <a:rPr lang="de-DE" sz="1200" b="1" kern="1200" dirty="0" smtClean="0"/>
            <a:t>Erste Änderung des UIG</a:t>
          </a:r>
          <a:endParaRPr lang="de-DE" sz="1200" b="1" kern="1200" dirty="0"/>
        </a:p>
      </dsp:txBody>
      <dsp:txXfrm>
        <a:off x="7368513" y="256371"/>
        <a:ext cx="1287046" cy="2171711"/>
      </dsp:txXfrm>
    </dsp:sp>
    <dsp:sp modelId="{195F8D97-7528-4C76-96BA-3255DD1D53B0}">
      <dsp:nvSpPr>
        <dsp:cNvPr id="0" name=""/>
        <dsp:cNvSpPr/>
      </dsp:nvSpPr>
      <dsp:spPr>
        <a:xfrm>
          <a:off x="7132202" y="2417361"/>
          <a:ext cx="538234" cy="538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4F2D77-0F55-4BC7-96AA-7A2FC57EDC69}">
      <dsp:nvSpPr>
        <dsp:cNvPr id="0" name=""/>
        <dsp:cNvSpPr/>
      </dsp:nvSpPr>
      <dsp:spPr>
        <a:xfrm rot="3331364">
          <a:off x="8648583" y="190039"/>
          <a:ext cx="1287046" cy="2171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2019</a:t>
          </a:r>
          <a:br>
            <a:rPr lang="de-DE" sz="1200" b="1" kern="1200" dirty="0" smtClean="0"/>
          </a:br>
          <a:r>
            <a:rPr lang="de-DE" sz="1200" b="1" kern="1200" dirty="0" smtClean="0"/>
            <a:t>Evaluation UIG</a:t>
          </a:r>
          <a:endParaRPr lang="de-DE" sz="1200" b="1" kern="1200" dirty="0"/>
        </a:p>
      </dsp:txBody>
      <dsp:txXfrm>
        <a:off x="8648583" y="190039"/>
        <a:ext cx="1287046" cy="2171711"/>
      </dsp:txXfrm>
    </dsp:sp>
    <dsp:sp modelId="{54E8F3E0-787B-4890-AE36-777482A7627D}">
      <dsp:nvSpPr>
        <dsp:cNvPr id="0" name=""/>
        <dsp:cNvSpPr/>
      </dsp:nvSpPr>
      <dsp:spPr>
        <a:xfrm>
          <a:off x="8483601" y="2426748"/>
          <a:ext cx="538234" cy="5382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509"/>
            <a:ext cx="2944958" cy="497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29509"/>
            <a:ext cx="2944958" cy="497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CB8408-4992-48E8-83D3-0140CC71B1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364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7129"/>
          </a:xfrm>
          <a:prstGeom prst="rect">
            <a:avLst/>
          </a:prstGeom>
        </p:spPr>
        <p:txBody>
          <a:bodyPr vert="horz" lIns="92345" tIns="46173" rIns="92345" bIns="46173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7129"/>
          </a:xfrm>
          <a:prstGeom prst="rect">
            <a:avLst/>
          </a:prstGeom>
        </p:spPr>
        <p:txBody>
          <a:bodyPr vert="horz" lIns="92345" tIns="46173" rIns="92345" bIns="46173" rtlCol="0"/>
          <a:lstStyle>
            <a:lvl1pPr algn="r">
              <a:defRPr sz="1200" smtClean="0"/>
            </a:lvl1pPr>
          </a:lstStyle>
          <a:p>
            <a:pPr>
              <a:defRPr/>
            </a:pPr>
            <a:fld id="{506FBA26-0D60-4330-8579-AA1B132D5D40}" type="datetimeFigureOut">
              <a:rPr lang="de-DE"/>
              <a:pPr>
                <a:defRPr/>
              </a:pPr>
              <a:t>18.06.2019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5" tIns="46173" rIns="92345" bIns="46173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606" y="4714755"/>
            <a:ext cx="5438464" cy="4467784"/>
          </a:xfrm>
          <a:prstGeom prst="rect">
            <a:avLst/>
          </a:prstGeom>
        </p:spPr>
        <p:txBody>
          <a:bodyPr vert="horz" lIns="92345" tIns="46173" rIns="92345" bIns="4617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7916"/>
            <a:ext cx="2944958" cy="497129"/>
          </a:xfrm>
          <a:prstGeom prst="rect">
            <a:avLst/>
          </a:prstGeom>
        </p:spPr>
        <p:txBody>
          <a:bodyPr vert="horz" lIns="92345" tIns="46173" rIns="92345" bIns="46173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098" y="9427916"/>
            <a:ext cx="2944958" cy="497129"/>
          </a:xfrm>
          <a:prstGeom prst="rect">
            <a:avLst/>
          </a:prstGeom>
        </p:spPr>
        <p:txBody>
          <a:bodyPr vert="horz" lIns="92345" tIns="46173" rIns="92345" bIns="46173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A9837D8-EF85-4A5E-B758-C945A4A6496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720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anose="020B0604020202020204" pitchFamily="34" charset="0"/>
            </a:endParaRPr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305" indent="-2885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316" indent="-23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42" indent="-23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7768" indent="-23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9495" indent="-23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1221" indent="-23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2947" indent="-23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673" indent="-23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D24C80-3F1B-4891-B684-3AA9B63A7071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01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096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7174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7174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716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435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855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57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UIG - </a:t>
            </a:r>
            <a:r>
              <a:rPr lang="de-DE" dirty="0" smtClean="0"/>
              <a:t>Offensichtlich missbräuchlich gestellter Antrag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Verwendungsbezogener Missbrauch (unter keinen denkbaren Umständen der Umwelt förderlich) – behördenbezog. Missbrauch (G-Begründung: ASt hat Info schon; will ein Verwaltungsverfahren verzögern</a:t>
            </a:r>
          </a:p>
          <a:p>
            <a:r>
              <a:rPr lang="de-DE" dirty="0" smtClean="0"/>
              <a:t>Nicht ausreichend für Missbrauch sind: 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Privatwirtschaftliches </a:t>
            </a:r>
            <a:r>
              <a:rPr lang="de-DE" dirty="0"/>
              <a:t>Interesse </a:t>
            </a:r>
            <a:r>
              <a:rPr lang="de-DE" dirty="0" smtClean="0"/>
              <a:t>// Wiederholte Antragstellung // Hohe Zahl von UIG/IFG-Anträgen und daraus resultierende Arbeitsbelastung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Maßgeblich: subjektiver Zweck, der verfolgt wird (querulator. Zwecke?)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Außerdem </a:t>
            </a:r>
            <a:r>
              <a:rPr lang="de-DE" b="1" dirty="0" smtClean="0"/>
              <a:t>offensichtlich</a:t>
            </a:r>
            <a:r>
              <a:rPr lang="de-DE" dirty="0" smtClean="0"/>
              <a:t>  </a:t>
            </a:r>
            <a:r>
              <a:rPr lang="de-DE" dirty="0" smtClean="0">
                <a:sym typeface="Wingdings" panose="05000000000000000000" pitchFamily="2" charset="2"/>
              </a:rPr>
              <a:t> gesteigerte Offenkundigkeit; muss obj. Dritten ohne nennenswerte Zweifel ins Auge springen.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3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>
                <a:sym typeface="Wingdings" panose="05000000000000000000" pitchFamily="2" charset="2"/>
              </a:rPr>
              <a:t> Emissionen in die Umwelt: UIG ordnet gesetzlich ein stets überwiegendes öffentliches Interesse an der Bekanntgabe an.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Folge: Bestimmte Ablehnungsgründe greifen erst gar nicht. 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Begriff? 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Geräusche</a:t>
            </a:r>
            <a:r>
              <a:rPr lang="de-DE" dirty="0"/>
              <a:t>, Erschütterungen, Licht, Wärme, Strahlen und ähnliche Erscheinungen, die </a:t>
            </a:r>
            <a:r>
              <a:rPr lang="de-DE" i="1" dirty="0"/>
              <a:t>in die Umwelt abgegeben</a:t>
            </a:r>
            <a:r>
              <a:rPr lang="de-DE" dirty="0"/>
              <a:t> werden</a:t>
            </a:r>
            <a:endParaRPr lang="de-DE" dirty="0" smtClean="0"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</a:pPr>
            <a:r>
              <a:rPr lang="de-DE" dirty="0" smtClean="0">
                <a:sym typeface="Wingdings" panose="05000000000000000000" pitchFamily="2" charset="2"/>
              </a:rPr>
              <a:t>Aber woher müssen diese Emissionen stammen: Muss ein Zusammenhang zu einer emittierenden </a:t>
            </a:r>
            <a:r>
              <a:rPr lang="de-DE" b="1" dirty="0" smtClean="0">
                <a:sym typeface="Wingdings" panose="05000000000000000000" pitchFamily="2" charset="2"/>
              </a:rPr>
              <a:t>Anlage </a:t>
            </a:r>
            <a:r>
              <a:rPr lang="de-DE" dirty="0" smtClean="0">
                <a:sym typeface="Wingdings" panose="05000000000000000000" pitchFamily="2" charset="2"/>
              </a:rPr>
              <a:t>– also Fabriken, Kraftwerken - bestehen? </a:t>
            </a:r>
          </a:p>
          <a:p>
            <a:pPr marL="171450" indent="-171450">
              <a:buFontTx/>
              <a:buChar char="-"/>
            </a:pPr>
            <a:r>
              <a:rPr lang="de-DE" dirty="0" smtClean="0">
                <a:sym typeface="Wingdings" panose="05000000000000000000" pitchFamily="2" charset="2"/>
              </a:rPr>
              <a:t>Oder ist der Begriff weiter zu verstehen? Fallen darunter auch Emissionen, die nicht von einer Anlage stammen? Zum Beispiel die Freisetzung von Pflanzenschutzmitteln? 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EuGH 23.11.16 (C-673/13 P und C-442/14): </a:t>
            </a:r>
          </a:p>
          <a:p>
            <a:pPr marL="171450" indent="-171450">
              <a:buFontTx/>
              <a:buChar char="-"/>
            </a:pPr>
            <a:r>
              <a:rPr lang="de-DE" dirty="0" smtClean="0">
                <a:sym typeface="Wingdings" panose="05000000000000000000" pitchFamily="2" charset="2"/>
              </a:rPr>
              <a:t>Nicht zur deutschen Rechtslage</a:t>
            </a:r>
          </a:p>
          <a:p>
            <a:pPr marL="171450" indent="-171450">
              <a:buFontTx/>
              <a:buChar char="-"/>
            </a:pPr>
            <a:r>
              <a:rPr lang="de-DE" dirty="0" smtClean="0">
                <a:sym typeface="Wingdings" panose="05000000000000000000" pitchFamily="2" charset="2"/>
              </a:rPr>
              <a:t>Zu der identischen Begrifflichkeiten in den europäischen Normen, u.a. der UIRL</a:t>
            </a:r>
          </a:p>
          <a:p>
            <a:pPr marL="171450" indent="-171450">
              <a:buFontTx/>
              <a:buChar char="-"/>
            </a:pPr>
            <a:r>
              <a:rPr lang="de-DE" dirty="0" smtClean="0">
                <a:sym typeface="Wingdings" panose="05000000000000000000" pitchFamily="2" charset="2"/>
              </a:rPr>
              <a:t>Daher unm. Auswirkugnen auf Auslegung deutscher Rechtsbegriffe</a:t>
            </a:r>
          </a:p>
          <a:p>
            <a:endParaRPr lang="de-DE" dirty="0" smtClean="0">
              <a:sym typeface="Wingdings" panose="05000000000000000000" pitchFamily="2" charset="2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2380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Die EU-Transparenz-VO (VO 1049/2001) enthält eine Regelung für den Fall, dass ein MS einen Antrag auf Infozugang erhält, das ein EU-Dokument (insb. KOM) betrifft. </a:t>
            </a:r>
          </a:p>
          <a:p>
            <a:r>
              <a:rPr lang="de-DE" dirty="0" smtClean="0"/>
              <a:t>Ähnliches gilt für Dokumente Deutschlands, aus denen der Inhalt des EU-Dokuments ersichtlich wird (insb: begründete Stellungnahme DE zu Aufforderungsschreiben KOM, wo sich DE mit Argumenten KOM auseinandersetzt)</a:t>
            </a:r>
          </a:p>
          <a:p>
            <a:r>
              <a:rPr lang="de-DE" dirty="0" smtClean="0"/>
              <a:t>MS muss KOM konsultieren, ob Herausgabe iO (Art. 5 Transp-VO). </a:t>
            </a:r>
          </a:p>
          <a:p>
            <a:r>
              <a:rPr lang="de-DE" dirty="0" smtClean="0"/>
              <a:t>Anfrage bei zuständiger Arbeitseinheit KOM, Mail reicht</a:t>
            </a:r>
            <a:r>
              <a:rPr lang="de-DE" dirty="0"/>
              <a:t> </a:t>
            </a:r>
          </a:p>
          <a:p>
            <a:pPr lvl="0"/>
            <a:r>
              <a:rPr lang="de-DE" dirty="0" smtClean="0"/>
              <a:t>Wenn Freigabe + – </a:t>
            </a:r>
            <a:r>
              <a:rPr lang="de-DE" dirty="0"/>
              <a:t>Freigabe </a:t>
            </a:r>
            <a:r>
              <a:rPr lang="de-DE" dirty="0" smtClean="0"/>
              <a:t>unproblematisch</a:t>
            </a:r>
            <a:r>
              <a:rPr lang="de-DE" dirty="0"/>
              <a:t>.</a:t>
            </a:r>
          </a:p>
          <a:p>
            <a:pPr lvl="0"/>
            <a:r>
              <a:rPr lang="de-DE" dirty="0" smtClean="0"/>
              <a:t>KOM lehnt die Herausgabe von Dokumenten, insb. aus laufenden VVV, in der Regel ab (RGL ist ebenfalls die TranspVO). </a:t>
            </a:r>
          </a:p>
          <a:p>
            <a:pPr lvl="0"/>
            <a:r>
              <a:rPr lang="de-DE" dirty="0" smtClean="0"/>
              <a:t>In diesem Fall greift dann der AblG.  Denn Herausgabe wäre nur gegen den ausdrücklichen Willen der KOM möglich – nachteilige Auswirkungen +</a:t>
            </a:r>
          </a:p>
          <a:p>
            <a:endParaRPr lang="de-DE" dirty="0" smtClean="0"/>
          </a:p>
          <a:p>
            <a:r>
              <a:rPr lang="de-DE" dirty="0" smtClean="0"/>
              <a:t>BVerwG 29.6. 2016 zu DE+EU = international (7 C 32.15)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10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5487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605" y="4714755"/>
            <a:ext cx="5671560" cy="5073100"/>
          </a:xfrm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smtClean="0"/>
              <a:t>„Vorgänge </a:t>
            </a:r>
            <a:r>
              <a:rPr lang="de-DE" dirty="0"/>
              <a:t>interner behördlicher </a:t>
            </a:r>
            <a:r>
              <a:rPr lang="de-DE" b="1" dirty="0"/>
              <a:t>Meinungsäußerung </a:t>
            </a:r>
            <a:r>
              <a:rPr lang="de-DE" dirty="0"/>
              <a:t>und </a:t>
            </a:r>
            <a:r>
              <a:rPr lang="de-DE" b="1" dirty="0"/>
              <a:t>Willensbildung</a:t>
            </a:r>
            <a:r>
              <a:rPr lang="de-DE" dirty="0"/>
              <a:t>, die sich inhaltlich auf die Entscheidungsfindung beziehen. </a:t>
            </a:r>
            <a:r>
              <a:rPr lang="de-DE" dirty="0" smtClean="0"/>
              <a:t>Interessenbewertungen </a:t>
            </a:r>
            <a:r>
              <a:rPr lang="de-DE" dirty="0"/>
              <a:t>und Gewichtung einzelner Abwägungsfaktoren, deren </a:t>
            </a:r>
            <a:r>
              <a:rPr lang="de-DE" b="1" dirty="0"/>
              <a:t>Bekanntgabe Einfluss auf den behördlichen Entscheidungsprozess </a:t>
            </a:r>
            <a:r>
              <a:rPr lang="de-DE" dirty="0"/>
              <a:t>haben könnte</a:t>
            </a:r>
            <a:r>
              <a:rPr lang="de-DE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Beratungsprozess = </a:t>
            </a:r>
            <a:r>
              <a:rPr lang="de-DE" b="1" dirty="0" smtClean="0"/>
              <a:t>Besprechung</a:t>
            </a:r>
            <a:r>
              <a:rPr lang="de-DE" b="1" dirty="0"/>
              <a:t>, Beratschlagung und Abwägung, mithin dem eigentlichen Vorgang des Überlegens</a:t>
            </a:r>
            <a:r>
              <a:rPr lang="de-DE" dirty="0" smtClean="0"/>
              <a:t>.“</a:t>
            </a:r>
          </a:p>
          <a:p>
            <a:pPr marL="171450" indent="-171450">
              <a:buFontTx/>
              <a:buChar char="-"/>
            </a:pPr>
            <a:r>
              <a:rPr lang="de-DE" dirty="0"/>
              <a:t>Die amtlichen Informationen sind deshalb </a:t>
            </a:r>
            <a:r>
              <a:rPr lang="de-DE" b="1" dirty="0"/>
              <a:t>nur dann geschützt, wenn sie den Vorgang der behördlichen Willensbildung </a:t>
            </a:r>
            <a:r>
              <a:rPr lang="de-DE" dirty="0"/>
              <a:t>und </a:t>
            </a:r>
            <a:r>
              <a:rPr lang="de-DE" b="1" dirty="0"/>
              <a:t>Abwägung abbilden </a:t>
            </a:r>
            <a:r>
              <a:rPr lang="de-DE" dirty="0"/>
              <a:t>oder </a:t>
            </a:r>
            <a:r>
              <a:rPr lang="de-DE" b="1" dirty="0"/>
              <a:t>jedenfalls gesicherte Rückschlüsse auf die Meinungsbildung zulassen</a:t>
            </a:r>
            <a:r>
              <a:rPr lang="de-DE" dirty="0"/>
              <a:t>. </a:t>
            </a:r>
            <a:endParaRPr lang="de-DE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Nicht ausreichend: allgemeine Ausführungen „erlaubt Rückschlüsse auf die Willensbildung BReg bei künftigen Vorhaben/ auf Prioritäten der BReg“ </a:t>
            </a:r>
            <a:r>
              <a:rPr lang="de-DE" dirty="0" smtClean="0">
                <a:sym typeface="Wingdings" panose="05000000000000000000" pitchFamily="2" charset="2"/>
              </a:rPr>
              <a:t> liefe faktisch auf Bereichsausnahme für Regierungshandeln hinaus, aber außer laufendes GG-Vorhaben gerade (-)</a:t>
            </a:r>
            <a:endParaRPr lang="de-DE" dirty="0" smtClean="0"/>
          </a:p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r>
              <a:rPr lang="de-DE" b="1" dirty="0" smtClean="0"/>
              <a:t>IFG ähnlich </a:t>
            </a:r>
            <a:r>
              <a:rPr lang="de-DE" dirty="0" smtClean="0"/>
              <a:t>(B-Vorgang, keine zeitliche Beschränkung, jeweils auch BVerwG)</a:t>
            </a:r>
          </a:p>
          <a:p>
            <a:pPr marL="171450" indent="-171450">
              <a:buFontTx/>
              <a:buChar char="-"/>
            </a:pPr>
            <a:endParaRPr lang="de-DE" dirty="0" smtClean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9891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74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 smtClean="0"/>
          </a:p>
          <a:p>
            <a:r>
              <a:rPr lang="de-DE" b="1" dirty="0" smtClean="0"/>
              <a:t>§ 5 IV IFG:</a:t>
            </a:r>
            <a:r>
              <a:rPr lang="de-DE" dirty="0" smtClean="0"/>
              <a:t> </a:t>
            </a:r>
            <a:r>
              <a:rPr lang="de-DE" i="1" dirty="0" smtClean="0"/>
              <a:t>Name, Titel, akademischer Grad, Berufs- und Funktionsbezeichnung, Büroanschrift und -telefonnummer von Bearbeitern sind vom Informationszugang nicht ausgeschlossen, soweit sie Ausdruck und Folge der amtlichen Tätigkeit sind und kein Ausnahmetatbestand erfüllt ist.</a:t>
            </a:r>
          </a:p>
          <a:p>
            <a:endParaRPr lang="de-DE" i="1" dirty="0"/>
          </a:p>
          <a:p>
            <a:pPr marL="171450" indent="-171450">
              <a:buFontTx/>
              <a:buChar char="-"/>
            </a:pPr>
            <a:endParaRPr lang="de-DE" b="1" dirty="0" smtClean="0"/>
          </a:p>
          <a:p>
            <a:pPr marL="171450" indent="-171450">
              <a:buFontTx/>
              <a:buChar char="-"/>
            </a:pP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650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5366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8740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159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71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49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668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668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200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577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837D8-EF85-4A5E-B758-C945A4A649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01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6492-E0CE-4571-B481-2B87AE0478C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661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6492-E0CE-4571-B481-2B87AE0478C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204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F0A0-0554-478C-AE6D-203FC171DD4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208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58000-81A1-43ED-9E33-BDE026E07C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599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628800"/>
            <a:ext cx="5085589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3544" y="1633562"/>
            <a:ext cx="5085589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68C8-EA40-4E89-80BE-3D65192C916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36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71433" y="341784"/>
            <a:ext cx="73109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5386917" cy="5460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386917" cy="39904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5502" y="1628800"/>
            <a:ext cx="5389033" cy="5460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5502" y="2174874"/>
            <a:ext cx="5389033" cy="39904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2B5E-E474-49F3-97E0-0A0FADE70A9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702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6B36-7ED1-4701-AF35-1EBFDAC737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697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A01A-CE93-4ADD-8D85-E42390E743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006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1557338"/>
            <a:ext cx="4011084" cy="11515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51851" y="332657"/>
            <a:ext cx="6815667" cy="57599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2708921"/>
            <a:ext cx="4011084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598E2-E28F-4AF8-876C-F58955E82A3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4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1628800"/>
            <a:ext cx="7315200" cy="3098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08565-A784-4A39-ABFF-FC0DBB1CBFF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953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6492-E0CE-4571-B481-2B87AE0478C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3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F0A0-0554-478C-AE6D-203FC171DD4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817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F0A0-0554-478C-AE6D-203FC171DD4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2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58000-81A1-43ED-9E33-BDE026E07C7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3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628800"/>
            <a:ext cx="5085589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3544" y="1633562"/>
            <a:ext cx="5085589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68C8-EA40-4E89-80BE-3D65192C916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1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71433" y="341784"/>
            <a:ext cx="73109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5386917" cy="5460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386917" cy="39904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5502" y="1628800"/>
            <a:ext cx="5389033" cy="5460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5502" y="2174874"/>
            <a:ext cx="5389033" cy="39904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2B5E-E474-49F3-97E0-0A0FADE70A9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1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6B36-7ED1-4701-AF35-1EBFDAC7374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7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A01A-CE93-4ADD-8D85-E42390E7432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1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1557338"/>
            <a:ext cx="4011084" cy="11515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51851" y="332657"/>
            <a:ext cx="6815667" cy="57599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2708921"/>
            <a:ext cx="4011084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598E2-E28F-4AF8-876C-F58955E82A3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1628800"/>
            <a:ext cx="7315200" cy="3098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08565-A784-4A39-ABFF-FC0DBB1CBFF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02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58000-81A1-43ED-9E33-BDE026E07C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79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628800"/>
            <a:ext cx="5085589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3544" y="1633562"/>
            <a:ext cx="5085589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68C8-EA40-4E89-80BE-3D65192C916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10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71433" y="341784"/>
            <a:ext cx="73109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5386917" cy="5460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386917" cy="39904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5502" y="1628800"/>
            <a:ext cx="5389033" cy="5460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5502" y="2174874"/>
            <a:ext cx="5389033" cy="39904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2B5E-E474-49F3-97E0-0A0FADE70A9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778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6B36-7ED1-4701-AF35-1EBFDAC737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488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A01A-CE93-4ADD-8D85-E42390E743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678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1557338"/>
            <a:ext cx="4011084" cy="11515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51851" y="332657"/>
            <a:ext cx="6815667" cy="57599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2708921"/>
            <a:ext cx="4011084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598E2-E28F-4AF8-876C-F58955E82A3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106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1628800"/>
            <a:ext cx="7315200" cy="3098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08565-A784-4A39-ABFF-FC0DBB1CBFF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044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71798" y="332656"/>
            <a:ext cx="70061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AE4AE43-01AF-4849-970A-ACF138C5D85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-533400" y="-220663"/>
            <a:ext cx="1219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cs typeface="Times New Roman" pitchFamily="18" charset="0"/>
              </a:rPr>
              <a:t>                      </a:t>
            </a:r>
          </a:p>
          <a:p>
            <a:r>
              <a:rPr lang="de-DE" altLang="de-DE" sz="1200" dirty="0">
                <a:cs typeface="Times New Roman" pitchFamily="18" charset="0"/>
              </a:rPr>
              <a:t> </a:t>
            </a:r>
          </a:p>
          <a:p>
            <a:r>
              <a:rPr lang="de-DE" altLang="de-DE" sz="1200" dirty="0">
                <a:cs typeface="Times New Roman" pitchFamily="18" charset="0"/>
              </a:rPr>
              <a:t> </a:t>
            </a:r>
          </a:p>
          <a:p>
            <a:r>
              <a:rPr lang="de-DE" altLang="de-DE" sz="1200" dirty="0">
                <a:cs typeface="Times New Roman" pitchFamily="18" charset="0"/>
              </a:rPr>
              <a:t> </a:t>
            </a:r>
          </a:p>
          <a:p>
            <a:endParaRPr lang="de-DE" altLang="de-DE" sz="240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-533400" y="601664"/>
            <a:ext cx="1219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cs typeface="Times New Roman" pitchFamily="18" charset="0"/>
              </a:rPr>
              <a:t>                                  </a:t>
            </a:r>
            <a:endParaRPr lang="de-DE" altLang="de-DE" sz="2400" dirty="0"/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-406400" y="106680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cs typeface="Times New Roman" pitchFamily="18" charset="0"/>
              </a:rPr>
              <a:t> </a:t>
            </a:r>
          </a:p>
          <a:p>
            <a:endParaRPr lang="de-DE" altLang="de-DE" sz="2400" dirty="0"/>
          </a:p>
        </p:txBody>
      </p:sp>
      <p:sp>
        <p:nvSpPr>
          <p:cNvPr id="1033" name="Rectangle 18"/>
          <p:cNvSpPr>
            <a:spLocks noChangeArrowheads="1"/>
          </p:cNvSpPr>
          <p:nvPr/>
        </p:nvSpPr>
        <p:spPr bwMode="auto">
          <a:xfrm>
            <a:off x="-533400" y="160655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cs typeface="Times New Roman" pitchFamily="18" charset="0"/>
              </a:rPr>
              <a:t> </a:t>
            </a:r>
          </a:p>
          <a:p>
            <a:endParaRPr lang="de-DE" altLang="de-DE" sz="2400" dirty="0"/>
          </a:p>
        </p:txBody>
      </p:sp>
      <p:sp>
        <p:nvSpPr>
          <p:cNvPr id="10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6550"/>
            <a:ext cx="10363200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25718" cy="13208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82688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1788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71798" y="332656"/>
            <a:ext cx="70061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AE4AE43-01AF-4849-970A-ACF138C5D85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-533400" y="-220663"/>
            <a:ext cx="1219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cs typeface="Times New Roman" pitchFamily="18" charset="0"/>
              </a:rPr>
              <a:t>                      </a:t>
            </a:r>
          </a:p>
          <a:p>
            <a:r>
              <a:rPr lang="de-DE" altLang="de-DE" sz="1200" dirty="0">
                <a:cs typeface="Times New Roman" pitchFamily="18" charset="0"/>
              </a:rPr>
              <a:t> </a:t>
            </a:r>
          </a:p>
          <a:p>
            <a:r>
              <a:rPr lang="de-DE" altLang="de-DE" sz="1200" dirty="0">
                <a:cs typeface="Times New Roman" pitchFamily="18" charset="0"/>
              </a:rPr>
              <a:t> </a:t>
            </a:r>
          </a:p>
          <a:p>
            <a:r>
              <a:rPr lang="de-DE" altLang="de-DE" sz="1200" dirty="0">
                <a:cs typeface="Times New Roman" pitchFamily="18" charset="0"/>
              </a:rPr>
              <a:t> </a:t>
            </a:r>
          </a:p>
          <a:p>
            <a:endParaRPr lang="de-DE" altLang="de-DE" sz="240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-533400" y="601664"/>
            <a:ext cx="1219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cs typeface="Times New Roman" pitchFamily="18" charset="0"/>
              </a:rPr>
              <a:t>                                  </a:t>
            </a:r>
            <a:endParaRPr lang="de-DE" altLang="de-DE" sz="2400" dirty="0"/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-406400" y="106680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cs typeface="Times New Roman" pitchFamily="18" charset="0"/>
              </a:rPr>
              <a:t> </a:t>
            </a:r>
          </a:p>
          <a:p>
            <a:endParaRPr lang="de-DE" altLang="de-DE" sz="2400" dirty="0"/>
          </a:p>
        </p:txBody>
      </p:sp>
      <p:sp>
        <p:nvSpPr>
          <p:cNvPr id="1033" name="Rectangle 18"/>
          <p:cNvSpPr>
            <a:spLocks noChangeArrowheads="1"/>
          </p:cNvSpPr>
          <p:nvPr/>
        </p:nvSpPr>
        <p:spPr bwMode="auto">
          <a:xfrm>
            <a:off x="-533400" y="160655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cs typeface="Times New Roman" pitchFamily="18" charset="0"/>
              </a:rPr>
              <a:t> </a:t>
            </a:r>
          </a:p>
          <a:p>
            <a:endParaRPr lang="de-DE" altLang="de-DE" sz="2400" dirty="0"/>
          </a:p>
        </p:txBody>
      </p:sp>
      <p:sp>
        <p:nvSpPr>
          <p:cNvPr id="10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6550"/>
            <a:ext cx="10363200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90"/>
            <a:ext cx="3234291" cy="13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82688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1788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71798" y="332656"/>
            <a:ext cx="70061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AE4AE43-01AF-4849-970A-ACF138C5D85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-533400" y="-220663"/>
            <a:ext cx="1219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solidFill>
                  <a:srgbClr val="000000"/>
                </a:solidFill>
                <a:cs typeface="Times New Roman" pitchFamily="18" charset="0"/>
              </a:rPr>
              <a:t>                      </a:t>
            </a:r>
          </a:p>
          <a:p>
            <a:r>
              <a:rPr lang="de-DE" altLang="de-DE" sz="12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r>
              <a:rPr lang="de-DE" altLang="de-DE" sz="12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r>
              <a:rPr lang="de-DE" altLang="de-DE" sz="12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-533400" y="601664"/>
            <a:ext cx="1219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solidFill>
                  <a:srgbClr val="000000"/>
                </a:solidFill>
                <a:cs typeface="Times New Roman" pitchFamily="18" charset="0"/>
              </a:rPr>
              <a:t>                                  </a:t>
            </a: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-406400" y="106680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1033" name="Rectangle 18"/>
          <p:cNvSpPr>
            <a:spLocks noChangeArrowheads="1"/>
          </p:cNvSpPr>
          <p:nvPr/>
        </p:nvSpPr>
        <p:spPr bwMode="auto">
          <a:xfrm>
            <a:off x="-533400" y="160655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10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6550"/>
            <a:ext cx="10363200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25718" cy="13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5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82688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1788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weltbundesamt.de/sites/default/files/medien/421/publikationen/2018_05_18_uba_fb_aarhuskonvention_bf.pdf" TargetMode="External"/><Relationship Id="rId2" Type="http://schemas.openxmlformats.org/officeDocument/2006/relationships/hyperlink" Target="https://www.bmu.de/meldung/wie-sie-der-umwelt-eine-stimme-geben-koennen/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/>
          </p:nvPr>
        </p:nvSpPr>
        <p:spPr>
          <a:xfrm>
            <a:off x="2279576" y="836712"/>
            <a:ext cx="8352928" cy="489575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de-DE" altLang="de-DE" sz="2000" dirty="0" smtClean="0"/>
              <a:t>Umwelt- und Planungsrecht in Praxis und Wissenschaft</a:t>
            </a:r>
            <a:br>
              <a:rPr lang="de-DE" altLang="de-DE" sz="2000" dirty="0" smtClean="0"/>
            </a:br>
            <a:r>
              <a:rPr lang="de-DE" altLang="de-DE" sz="2000" dirty="0" smtClean="0"/>
              <a:t>UPPW-Vortrag Nr. 50</a:t>
            </a:r>
            <a:r>
              <a:rPr lang="de-DE" altLang="de-DE" sz="2000" dirty="0"/>
              <a:t/>
            </a:r>
            <a:br>
              <a:rPr lang="de-DE" altLang="de-DE" sz="2000" dirty="0"/>
            </a:br>
            <a:r>
              <a:rPr lang="de-DE" altLang="de-DE" sz="2000" dirty="0" smtClean="0"/>
              <a:t>in Halle am 18. </a:t>
            </a:r>
            <a:r>
              <a:rPr lang="de-DE" altLang="de-DE" sz="2000" dirty="0"/>
              <a:t>Juni </a:t>
            </a:r>
            <a:r>
              <a:rPr lang="de-DE" altLang="de-DE" sz="2000" dirty="0" smtClean="0"/>
              <a:t>2019</a:t>
            </a:r>
            <a:r>
              <a:rPr lang="de-DE" altLang="de-DE" sz="2000" dirty="0"/>
              <a:t/>
            </a:r>
            <a:br>
              <a:rPr lang="de-DE" altLang="de-DE" sz="2000" dirty="0"/>
            </a:br>
            <a:r>
              <a:rPr lang="de-DE" altLang="de-DE" sz="2000" dirty="0" smtClean="0"/>
              <a:t/>
            </a:r>
            <a:br>
              <a:rPr lang="de-DE" altLang="de-DE" sz="2000" dirty="0" smtClean="0"/>
            </a:br>
            <a:r>
              <a:rPr lang="de-DE" altLang="de-DE" sz="2000" dirty="0" smtClean="0"/>
              <a:t/>
            </a:r>
            <a:br>
              <a:rPr lang="de-DE" altLang="de-DE" sz="2000" dirty="0" smtClean="0"/>
            </a:br>
            <a:r>
              <a:rPr lang="de-DE" altLang="de-DE" sz="1800" dirty="0"/>
              <a:t/>
            </a:r>
            <a:br>
              <a:rPr lang="de-DE" altLang="de-DE" sz="1800" dirty="0"/>
            </a:br>
            <a:r>
              <a:rPr lang="de-DE" altLang="de-DE" sz="2000" u="sng" dirty="0"/>
              <a:t>Thema:</a:t>
            </a:r>
            <a:r>
              <a:rPr lang="de-DE" altLang="de-DE" sz="2200" u="sng" dirty="0"/>
              <a:t/>
            </a:r>
            <a:br>
              <a:rPr lang="de-DE" altLang="de-DE" sz="2200" u="sng" dirty="0"/>
            </a:br>
            <a:r>
              <a:rPr lang="de-DE" altLang="de-DE" dirty="0" smtClean="0"/>
              <a:t>Umweltinformationsrecht</a:t>
            </a: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b="1" dirty="0" smtClean="0"/>
              <a:t>- Grundsatzfragen und Aktuelles </a:t>
            </a:r>
            <a:br>
              <a:rPr lang="de-DE" altLang="de-DE" b="1" dirty="0" smtClean="0"/>
            </a:br>
            <a:r>
              <a:rPr lang="de-DE" altLang="de-DE" b="1" dirty="0" smtClean="0"/>
              <a:t>zum Recht auf freien Zugang zu Umweltinformationen</a:t>
            </a:r>
            <a:endParaRPr lang="de-DE" altLang="de-DE" dirty="0"/>
          </a:p>
        </p:txBody>
      </p:sp>
      <p:sp>
        <p:nvSpPr>
          <p:cNvPr id="5123" name="Untertitel 2"/>
          <p:cNvSpPr>
            <a:spLocks noGrp="1"/>
          </p:cNvSpPr>
          <p:nvPr>
            <p:ph type="subTitle" idx="1"/>
          </p:nvPr>
        </p:nvSpPr>
        <p:spPr>
          <a:xfrm>
            <a:off x="2279576" y="5732463"/>
            <a:ext cx="8064896" cy="576262"/>
          </a:xfrm>
        </p:spPr>
        <p:txBody>
          <a:bodyPr/>
          <a:lstStyle/>
          <a:p>
            <a:pPr algn="l" eaLnBrk="1" hangingPunct="1"/>
            <a:r>
              <a:rPr lang="de-DE" altLang="de-DE" sz="2000" b="1" dirty="0"/>
              <a:t>MinR Matthias Sauer, BMU, Berlin, Referat G I 3 </a:t>
            </a:r>
          </a:p>
        </p:txBody>
      </p:sp>
    </p:spTree>
    <p:extLst>
      <p:ext uri="{BB962C8B-B14F-4D97-AF65-F5344CB8AC3E}">
        <p14:creationId xmlns:p14="http://schemas.microsoft.com/office/powerpoint/2010/main" val="84541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UIG oder IFG?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b="1" dirty="0" smtClean="0"/>
              <a:t>I. UIG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Zugang zu </a:t>
            </a:r>
            <a:r>
              <a:rPr lang="de-DE" sz="2000" b="1" dirty="0"/>
              <a:t>Umweltinformationen</a:t>
            </a:r>
          </a:p>
          <a:p>
            <a:pPr>
              <a:buFont typeface="Wingdings"/>
              <a:buChar char="à"/>
            </a:pPr>
            <a:r>
              <a:rPr lang="de-DE" sz="2000" dirty="0"/>
              <a:t>Faustformel: UIG </a:t>
            </a:r>
            <a:r>
              <a:rPr lang="de-DE" sz="2000" dirty="0" smtClean="0"/>
              <a:t>bei Umweltbehörden idR </a:t>
            </a:r>
            <a:r>
              <a:rPr lang="de-DE" sz="2000" dirty="0"/>
              <a:t>(+) </a:t>
            </a:r>
            <a:r>
              <a:rPr lang="de-DE" sz="2000" b="1" dirty="0"/>
              <a:t>außer </a:t>
            </a:r>
            <a:r>
              <a:rPr lang="de-DE" sz="2000" dirty="0"/>
              <a:t>für </a:t>
            </a:r>
            <a:r>
              <a:rPr lang="de-DE" sz="2000" dirty="0" smtClean="0"/>
              <a:t>Zentralabteilung</a:t>
            </a:r>
            <a:endParaRPr lang="de-DE" sz="2000" dirty="0"/>
          </a:p>
          <a:p>
            <a:pPr marL="0" indent="0"/>
            <a:endParaRPr lang="de-DE" sz="2000" dirty="0" smtClean="0"/>
          </a:p>
          <a:p>
            <a:pPr marL="0" indent="0"/>
            <a:endParaRPr lang="de-DE" sz="2000" dirty="0"/>
          </a:p>
          <a:p>
            <a:pPr marL="0" indent="0"/>
            <a:r>
              <a:rPr lang="de-DE" b="1" dirty="0" smtClean="0"/>
              <a:t>II. IFG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Zugang zu </a:t>
            </a:r>
            <a:r>
              <a:rPr lang="de-DE" sz="2000" b="1" dirty="0"/>
              <a:t>amtlichen Informationen</a:t>
            </a:r>
            <a:r>
              <a:rPr lang="de-DE" sz="2000" dirty="0"/>
              <a:t>, </a:t>
            </a:r>
            <a:r>
              <a:rPr lang="de-DE" sz="2000" b="1" dirty="0"/>
              <a:t>es sei denn</a:t>
            </a:r>
            <a:r>
              <a:rPr lang="de-DE" sz="2000" dirty="0"/>
              <a:t>, es ist ein </a:t>
            </a:r>
            <a:r>
              <a:rPr lang="de-DE" sz="2000" b="1" dirty="0"/>
              <a:t>anderes Gesetz einschlägig </a:t>
            </a:r>
            <a:r>
              <a:rPr lang="de-DE" sz="2000" dirty="0"/>
              <a:t>(</a:t>
            </a:r>
            <a:r>
              <a:rPr lang="de-DE" sz="2000" dirty="0">
                <a:sym typeface="Wingdings" panose="05000000000000000000" pitchFamily="2" charset="2"/>
              </a:rPr>
              <a:t> UIG)</a:t>
            </a:r>
            <a:endParaRPr lang="de-DE" sz="2000" dirty="0"/>
          </a:p>
          <a:p>
            <a:pPr marL="0" indent="0"/>
            <a:endParaRPr lang="de-DE" dirty="0" smtClean="0"/>
          </a:p>
          <a:p>
            <a:pPr marL="457200" indent="-457200"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308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Antragstellende Person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pPr marL="0" indent="0"/>
            <a:r>
              <a:rPr lang="de-DE" b="1" dirty="0" smtClean="0"/>
              <a:t>Wer kann einen Antrag stellen? „Jede Person“</a:t>
            </a:r>
            <a:br>
              <a:rPr lang="de-DE" b="1" dirty="0" smtClean="0"/>
            </a:br>
            <a:endParaRPr lang="de-DE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Einzelpersonen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Unternehmen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Verbände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Anonyme Anfragen? </a:t>
            </a:r>
          </a:p>
          <a:p>
            <a:pPr marL="954088" lvl="2" indent="0">
              <a:buNone/>
            </a:pPr>
            <a:r>
              <a:rPr lang="de-DE" b="1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Praxis BMU: Beantwortung (+)</a:t>
            </a: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Journalisten? Abgeordnete? </a:t>
            </a:r>
          </a:p>
          <a:p>
            <a:pPr marL="477838" lvl="1" indent="0" defTabSz="342900">
              <a:buNone/>
              <a:tabLst>
                <a:tab pos="990600" algn="l"/>
              </a:tabLst>
            </a:pPr>
            <a:r>
              <a:rPr lang="de-DE" dirty="0"/>
              <a:t>	</a:t>
            </a:r>
            <a:r>
              <a:rPr lang="de-DE" sz="1800" dirty="0">
                <a:sym typeface="Wingdings" panose="05000000000000000000" pitchFamily="2" charset="2"/>
              </a:rPr>
              <a:t> </a:t>
            </a:r>
            <a:r>
              <a:rPr lang="de-DE" sz="1800" dirty="0"/>
              <a:t>Praxis </a:t>
            </a:r>
            <a:r>
              <a:rPr lang="de-DE" sz="1800" dirty="0" smtClean="0"/>
              <a:t>BMU: </a:t>
            </a:r>
            <a:r>
              <a:rPr lang="de-DE" sz="1800" dirty="0"/>
              <a:t>UIG/ IFG-Antrag (+), sofern Bezugnahme </a:t>
            </a:r>
            <a:r>
              <a:rPr lang="de-DE" sz="1800" dirty="0" smtClean="0"/>
              <a:t>auf </a:t>
            </a:r>
            <a:r>
              <a:rPr lang="de-DE" sz="1800" dirty="0"/>
              <a:t>UIG/ IFG. Ansonsten: </a:t>
            </a:r>
            <a:r>
              <a:rPr lang="de-DE" sz="1800" dirty="0" smtClean="0"/>
              <a:t>				    Presserecht</a:t>
            </a:r>
            <a:r>
              <a:rPr lang="de-DE" sz="1800" dirty="0"/>
              <a:t>/ </a:t>
            </a:r>
            <a:r>
              <a:rPr lang="de-DE" sz="1800" dirty="0" smtClean="0"/>
              <a:t>parlamentarische Auskunftsrechte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26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 eines UIG-Antrags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412776"/>
            <a:ext cx="10363200" cy="5184576"/>
          </a:xfrm>
        </p:spPr>
        <p:txBody>
          <a:bodyPr/>
          <a:lstStyle/>
          <a:p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Keine bestimmte Form erforderlich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Keine ausdrückliche Bezugnahme auf UIG/ IFG erforderlich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Keine Begründung erforderlich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Ist der Antrag ausreichend klar?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Nachfrage bei Antragsteller/in</a:t>
            </a:r>
          </a:p>
          <a:p>
            <a:pPr marL="0" indent="0"/>
            <a:r>
              <a:rPr lang="de-DE" sz="2000" dirty="0"/>
              <a:t>	</a:t>
            </a:r>
            <a:r>
              <a:rPr lang="de-DE" sz="1800" b="1" dirty="0"/>
              <a:t>=&gt; Generell: Kontaktaufnahme ist möglich und oft </a:t>
            </a:r>
            <a:r>
              <a:rPr lang="de-DE" sz="1800" b="1" dirty="0" smtClean="0"/>
              <a:t>sinnvoll</a:t>
            </a:r>
          </a:p>
          <a:p>
            <a:pPr marL="0" indent="0"/>
            <a:endParaRPr lang="de-DE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Ist der Antrag auf Umweltinformationen oder sonstige amtliche Informationen bezogen</a:t>
            </a:r>
            <a:r>
              <a:rPr lang="de-DE" sz="20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Abgrenzung Informationsantrag &lt;-&gt; Bürgeranfrage </a:t>
            </a:r>
            <a:endParaRPr lang="de-DE" sz="2000" dirty="0"/>
          </a:p>
          <a:p>
            <a:pPr marL="0" indent="0"/>
            <a:r>
              <a:rPr lang="de-DE" dirty="0" smtClean="0">
                <a:sym typeface="Wingdings" panose="05000000000000000000" pitchFamily="2" charset="2"/>
              </a:rPr>
              <a:t>	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541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„Umweltinformation“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75520" y="1606550"/>
            <a:ext cx="8424936" cy="44894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Legaldefinition </a:t>
            </a:r>
            <a:r>
              <a:rPr lang="de-DE" sz="2000" dirty="0"/>
              <a:t>in § 2 </a:t>
            </a:r>
            <a:r>
              <a:rPr lang="de-DE" sz="2000" dirty="0" smtClean="0"/>
              <a:t>UIG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Weit auszulegen </a:t>
            </a: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Sehr weiter Begriff, er umfasst unabhängig von der Form der Speicherung </a:t>
            </a:r>
            <a:r>
              <a:rPr lang="de-DE" sz="2000" b="1" dirty="0"/>
              <a:t>u.a. </a:t>
            </a:r>
            <a:r>
              <a:rPr lang="de-DE" sz="2000" dirty="0"/>
              <a:t>alle Daten über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Zustand von Umweltbestandteilen (Wasser, Luft, Boden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Faktoren wie Stoffe, Energie, Lärm, Strahlung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/>
              <a:t>Maßnahmen / </a:t>
            </a:r>
            <a:r>
              <a:rPr lang="de-DE" sz="1800" dirty="0"/>
              <a:t>Tätigkeiten, die sich auf die Umweltbestandteile auswirken oder den Schutz der Umwelt bezwecken</a:t>
            </a:r>
          </a:p>
          <a:p>
            <a:pPr marL="477838" lvl="1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287338" lvl="1" defTabSz="361950">
              <a:buFont typeface="Wingdings"/>
              <a:buChar char="à"/>
            </a:pPr>
            <a:r>
              <a:rPr lang="de-DE" sz="1800" dirty="0">
                <a:sym typeface="Wingdings" panose="05000000000000000000" pitchFamily="2" charset="2"/>
              </a:rPr>
              <a:t>Faustformel: fast alle Informationen </a:t>
            </a:r>
            <a:r>
              <a:rPr lang="de-DE" sz="1800" dirty="0" smtClean="0">
                <a:sym typeface="Wingdings" panose="05000000000000000000" pitchFamily="2" charset="2"/>
              </a:rPr>
              <a:t>in Umweltbehörden sind Umweltinformationen (Ausnahme: Zentralabteilung)</a:t>
            </a:r>
            <a:endParaRPr lang="de-DE" sz="18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72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„Informationspflichtige Stelle“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43472" y="1606550"/>
            <a:ext cx="9505056" cy="50628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UIG-Anspruch insb. ggü. „Regierung und andere Stellen der öffentlichen Verwaltung“ 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Auch</a:t>
            </a:r>
            <a:r>
              <a:rPr lang="de-DE" sz="2000" dirty="0"/>
              <a:t>: wenn Ministerium gesetzesvorbereitend bzw. </a:t>
            </a:r>
            <a:r>
              <a:rPr lang="de-DE" sz="2000" dirty="0" smtClean="0"/>
              <a:t>-</a:t>
            </a:r>
            <a:r>
              <a:rPr lang="de-DE" sz="2000" dirty="0"/>
              <a:t>begleitend tätig wird? 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Sog</a:t>
            </a:r>
            <a:r>
              <a:rPr lang="de-DE" sz="2000" dirty="0"/>
              <a:t>. „Bereichsausnahme“ in § 2 UIG für Tätigkeiten im Rahmen </a:t>
            </a:r>
            <a:r>
              <a:rPr lang="de-DE" sz="2000" dirty="0" smtClean="0"/>
              <a:t>der Gesetzgebung (Anders</a:t>
            </a:r>
            <a:r>
              <a:rPr lang="de-DE" sz="2000" dirty="0"/>
              <a:t>: IFG! Keine gesetzliche </a:t>
            </a:r>
            <a:r>
              <a:rPr lang="de-DE" sz="2000" dirty="0" smtClean="0"/>
              <a:t>Ausnahme)</a:t>
            </a: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Präzisierung </a:t>
            </a:r>
            <a:r>
              <a:rPr lang="de-DE" sz="2000" dirty="0"/>
              <a:t>durch EuGH-Urteile 2012 und 2013 </a:t>
            </a:r>
            <a:r>
              <a:rPr lang="de-DE" sz="2000" dirty="0" smtClean="0"/>
              <a:t>und </a:t>
            </a:r>
            <a:r>
              <a:rPr lang="de-DE" sz="2000" dirty="0"/>
              <a:t>UIGÄndG 2014: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/>
              <a:t>Ministerium ist </a:t>
            </a:r>
            <a:r>
              <a:rPr lang="de-DE" sz="1800" b="1" dirty="0"/>
              <a:t>nicht </a:t>
            </a:r>
            <a:r>
              <a:rPr lang="de-DE" sz="1800" dirty="0"/>
              <a:t>informationspflichtig, </a:t>
            </a:r>
            <a:r>
              <a:rPr lang="de-DE" sz="1800" b="1" dirty="0"/>
              <a:t>solange </a:t>
            </a:r>
            <a:r>
              <a:rPr lang="de-DE" sz="1800" dirty="0"/>
              <a:t>und soweit </a:t>
            </a:r>
            <a:r>
              <a:rPr lang="de-DE" sz="1800" dirty="0" smtClean="0"/>
              <a:t>Ministerium im </a:t>
            </a:r>
            <a:r>
              <a:rPr lang="de-DE" sz="1800" dirty="0"/>
              <a:t>Rahmen der </a:t>
            </a:r>
            <a:r>
              <a:rPr lang="de-DE" sz="1800" b="1" dirty="0"/>
              <a:t>Gesetzgebung </a:t>
            </a:r>
            <a:r>
              <a:rPr lang="de-DE" sz="1800" dirty="0"/>
              <a:t>tätig wird</a:t>
            </a:r>
            <a:br>
              <a:rPr lang="de-DE" sz="1800" dirty="0"/>
            </a:br>
            <a:r>
              <a:rPr lang="de-DE" sz="1800" dirty="0">
                <a:sym typeface="Wingdings" panose="05000000000000000000" pitchFamily="2" charset="2"/>
              </a:rPr>
              <a:t> nur während Gesetzgebungsverfahrens</a:t>
            </a:r>
            <a:br>
              <a:rPr lang="de-DE" sz="1800" dirty="0">
                <a:sym typeface="Wingdings" panose="05000000000000000000" pitchFamily="2" charset="2"/>
              </a:rPr>
            </a:br>
            <a:r>
              <a:rPr lang="de-DE" sz="1800" dirty="0">
                <a:sym typeface="Wingdings" panose="05000000000000000000" pitchFamily="2" charset="2"/>
              </a:rPr>
              <a:t> gilt nur für formelle Gesetze, nicht für </a:t>
            </a:r>
            <a:r>
              <a:rPr lang="de-DE" sz="1800" dirty="0" smtClean="0">
                <a:sym typeface="Wingdings" panose="05000000000000000000" pitchFamily="2" charset="2"/>
              </a:rPr>
              <a:t>RVO / </a:t>
            </a:r>
            <a:r>
              <a:rPr lang="de-DE" sz="1800" dirty="0">
                <a:sym typeface="Wingdings" panose="05000000000000000000" pitchFamily="2" charset="2"/>
              </a:rPr>
              <a:t>VVs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546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„Informationspflichtige Stelle“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43472" y="1606550"/>
            <a:ext cx="10009112" cy="50628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u="sng" dirty="0" smtClean="0">
                <a:sym typeface="Wingdings" panose="05000000000000000000" pitchFamily="2" charset="2"/>
              </a:rPr>
              <a:t>Sonderfall: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b="1" dirty="0" smtClean="0">
                <a:sym typeface="Wingdings" panose="05000000000000000000" pitchFamily="2" charset="2"/>
              </a:rPr>
              <a:t>Private informationspflichtige Stellen</a:t>
            </a:r>
          </a:p>
          <a:p>
            <a:pPr marL="0" indent="361950"/>
            <a:endParaRPr lang="de-DE" dirty="0" smtClean="0">
              <a:sym typeface="Wingdings" panose="05000000000000000000" pitchFamily="2" charset="2"/>
            </a:endParaRPr>
          </a:p>
          <a:p>
            <a:pPr marL="0" indent="361950"/>
            <a:r>
              <a:rPr lang="de-DE" sz="2000" dirty="0" smtClean="0">
                <a:sym typeface="Wingdings" panose="05000000000000000000" pitchFamily="2" charset="2"/>
              </a:rPr>
              <a:t>Bsp.: Urteile </a:t>
            </a:r>
            <a:r>
              <a:rPr lang="de-DE" sz="2000" dirty="0">
                <a:sym typeface="Wingdings" panose="05000000000000000000" pitchFamily="2" charset="2"/>
              </a:rPr>
              <a:t>des BVerwG vom 23.2.2017 (7 C 16.15 und 7 C 31.15)</a:t>
            </a:r>
          </a:p>
          <a:p>
            <a:pPr marL="0" indent="361950"/>
            <a:r>
              <a:rPr lang="de-DE" sz="2000" dirty="0" smtClean="0">
                <a:sym typeface="Wingdings" panose="05000000000000000000" pitchFamily="2" charset="2"/>
              </a:rPr>
              <a:t>-&gt; Stadt Fürth </a:t>
            </a:r>
            <a:r>
              <a:rPr lang="de-DE" sz="2000" dirty="0" err="1">
                <a:sym typeface="Wingdings" panose="05000000000000000000" pitchFamily="2" charset="2"/>
              </a:rPr>
              <a:t>gg</a:t>
            </a:r>
            <a:r>
              <a:rPr lang="de-DE" sz="2000" dirty="0">
                <a:sym typeface="Wingdings" panose="05000000000000000000" pitchFamily="2" charset="2"/>
              </a:rPr>
              <a:t>. DB Projektbau GmbH </a:t>
            </a:r>
            <a:endParaRPr lang="de-DE" sz="2000" dirty="0" smtClean="0">
              <a:sym typeface="Wingdings" panose="05000000000000000000" pitchFamily="2" charset="2"/>
            </a:endParaRPr>
          </a:p>
          <a:p>
            <a:pPr marL="361950" indent="0"/>
            <a:r>
              <a:rPr lang="de-DE" sz="2000" dirty="0" smtClean="0">
                <a:sym typeface="Wingdings" panose="05000000000000000000" pitchFamily="2" charset="2"/>
              </a:rPr>
              <a:t>(BVerwG bejahte </a:t>
            </a:r>
            <a:r>
              <a:rPr lang="de-DE" sz="2000" dirty="0">
                <a:sym typeface="Wingdings" panose="05000000000000000000" pitchFamily="2" charset="2"/>
              </a:rPr>
              <a:t>Anspruchsberechtigung einer Kommune nach § 3 </a:t>
            </a:r>
            <a:r>
              <a:rPr lang="de-DE" sz="2000" dirty="0" smtClean="0">
                <a:sym typeface="Wingdings" panose="05000000000000000000" pitchFamily="2" charset="2"/>
              </a:rPr>
              <a:t>Abs</a:t>
            </a:r>
            <a:r>
              <a:rPr lang="de-DE" sz="2000" dirty="0">
                <a:sym typeface="Wingdings" panose="05000000000000000000" pitchFamily="2" charset="2"/>
              </a:rPr>
              <a:t>. </a:t>
            </a:r>
            <a:r>
              <a:rPr lang="de-DE" sz="2000" dirty="0" smtClean="0">
                <a:sym typeface="Wingdings" panose="05000000000000000000" pitchFamily="2" charset="2"/>
              </a:rPr>
              <a:t>1 UIG und bejahte </a:t>
            </a:r>
            <a:r>
              <a:rPr lang="de-DE" sz="2000" dirty="0">
                <a:sym typeface="Wingdings" panose="05000000000000000000" pitchFamily="2" charset="2"/>
              </a:rPr>
              <a:t>Anspruchsverpflichtung einer </a:t>
            </a:r>
            <a:r>
              <a:rPr lang="de-DE" sz="2000" dirty="0" smtClean="0">
                <a:sym typeface="Wingdings" panose="05000000000000000000" pitchFamily="2" charset="2"/>
              </a:rPr>
              <a:t>100 %</a:t>
            </a:r>
            <a:r>
              <a:rPr lang="de-DE" sz="2000" dirty="0" err="1" smtClean="0">
                <a:sym typeface="Wingdings" panose="05000000000000000000" pitchFamily="2" charset="2"/>
              </a:rPr>
              <a:t>igen</a:t>
            </a:r>
            <a:r>
              <a:rPr lang="de-DE" sz="2000" dirty="0" smtClean="0">
                <a:sym typeface="Wingdings" panose="05000000000000000000" pitchFamily="2" charset="2"/>
              </a:rPr>
              <a:t> Tochtergesellschaft </a:t>
            </a:r>
            <a:r>
              <a:rPr lang="de-DE" sz="2000" dirty="0">
                <a:sym typeface="Wingdings" panose="05000000000000000000" pitchFamily="2" charset="2"/>
              </a:rPr>
              <a:t>der DB nach </a:t>
            </a:r>
            <a:endParaRPr lang="de-DE" sz="2000" dirty="0" smtClean="0">
              <a:sym typeface="Wingdings" panose="05000000000000000000" pitchFamily="2" charset="2"/>
            </a:endParaRPr>
          </a:p>
          <a:p>
            <a:pPr marL="361950" indent="0"/>
            <a:r>
              <a:rPr lang="de-DE" sz="2000" dirty="0" smtClean="0">
                <a:sym typeface="Wingdings" panose="05000000000000000000" pitchFamily="2" charset="2"/>
              </a:rPr>
              <a:t>§ </a:t>
            </a:r>
            <a:r>
              <a:rPr lang="de-DE" sz="2000" dirty="0">
                <a:sym typeface="Wingdings" panose="05000000000000000000" pitchFamily="2" charset="2"/>
              </a:rPr>
              <a:t>2 Abs. 1 Nr. 2, Abs. 2 UIG; Auslegungsfragen zum Begriff der „Umweltinformation“). </a:t>
            </a:r>
          </a:p>
          <a:p>
            <a:pPr marL="0" indent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424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 Infos „verfügen“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7838" lvl="1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/>
              <a:t>UIG:</a:t>
            </a:r>
            <a:r>
              <a:rPr lang="de-DE" sz="2000" dirty="0"/>
              <a:t> alle Informationen, die in der Behörde vorhanden sind (</a:t>
            </a:r>
            <a:r>
              <a:rPr lang="de-DE" sz="2000" dirty="0">
                <a:sym typeface="Wingdings" panose="05000000000000000000" pitchFamily="2" charset="2"/>
              </a:rPr>
              <a:t>faktische Frage) </a:t>
            </a:r>
            <a:endParaRPr lang="de-DE" sz="20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>
                <a:sym typeface="Wingdings" panose="05000000000000000000" pitchFamily="2" charset="2"/>
              </a:rPr>
              <a:t>IFG:</a:t>
            </a:r>
            <a:r>
              <a:rPr lang="de-DE" sz="2000" dirty="0">
                <a:sym typeface="Wingdings" panose="05000000000000000000" pitchFamily="2" charset="2"/>
              </a:rPr>
              <a:t> bei Verfügungsberechtigung. Jedenfalls immer (+), wenn </a:t>
            </a:r>
            <a:r>
              <a:rPr lang="de-DE" sz="2000" dirty="0" smtClean="0">
                <a:sym typeface="Wingdings" panose="05000000000000000000" pitchFamily="2" charset="2"/>
              </a:rPr>
              <a:t>eigene Behörde Urheberin </a:t>
            </a:r>
            <a:r>
              <a:rPr lang="de-DE" sz="2000" dirty="0">
                <a:sym typeface="Wingdings" panose="05000000000000000000" pitchFamily="2" charset="2"/>
              </a:rPr>
              <a:t>der </a:t>
            </a:r>
            <a:r>
              <a:rPr lang="de-DE" sz="2000" dirty="0" smtClean="0">
                <a:sym typeface="Wingdings" panose="05000000000000000000" pitchFamily="2" charset="2"/>
              </a:rPr>
              <a:t>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>
                <a:sym typeface="Wingdings" panose="05000000000000000000" pitchFamily="2" charset="2"/>
              </a:rPr>
              <a:t>Keine Beschaffungspflicht – auch nicht bei nachgeordneten </a:t>
            </a:r>
            <a:r>
              <a:rPr lang="de-DE" sz="2000" dirty="0" smtClean="0">
                <a:sym typeface="Wingdings" panose="05000000000000000000" pitchFamily="2" charset="2"/>
              </a:rPr>
              <a:t>Behörden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>
                <a:sym typeface="Wingdings" panose="05000000000000000000" pitchFamily="2" charset="2"/>
              </a:rPr>
              <a:t>Zusammenstellung von Informationen erforderlich?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sym typeface="Wingdings" panose="05000000000000000000" pitchFamily="2" charset="2"/>
              </a:rPr>
              <a:t>Grds. nein – „keine Produktion neuer (Umwelt)Informationen“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sym typeface="Wingdings" panose="05000000000000000000" pitchFamily="2" charset="2"/>
              </a:rPr>
              <a:t>Aber: In begrenztem Umfang empfehlenswert (bspw. Erstellung einer Liste statt Übersendung von Einzelinformationen) 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/>
            <a:endParaRPr lang="de-DE" dirty="0" smtClean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389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Anträge müssen bearbeitet und beantwortet werden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/>
              <a:t>Kein </a:t>
            </a:r>
            <a:r>
              <a:rPr lang="de-DE" sz="2000" dirty="0"/>
              <a:t>Ermessen der Behörde 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Frist: 1 Monat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UIG: feste Regelfrist, Verlängerung auf 2 Monate nur in Ausnahmefällen möglich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IFG: Soll-Frist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085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Ablehnungsgründe	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/>
              <a:t>Grundsatz</a:t>
            </a:r>
            <a:r>
              <a:rPr lang="de-DE" sz="2000" dirty="0"/>
              <a:t>: freier Zugang zu Umweltinformationen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/>
              <a:t>Ausnahme</a:t>
            </a:r>
            <a:r>
              <a:rPr lang="de-DE" sz="2000" dirty="0"/>
              <a:t>: Ablehnung eines Antrags nach Maßgabe der </a:t>
            </a:r>
            <a:br>
              <a:rPr lang="de-DE" sz="2000" dirty="0"/>
            </a:br>
            <a:r>
              <a:rPr lang="de-DE" sz="2000" dirty="0"/>
              <a:t>§§ 8, 9 UIG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Schutz öffentlicher Belange und privater Belange Dritter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b="1" dirty="0"/>
              <a:t>Immer: </a:t>
            </a:r>
            <a:r>
              <a:rPr lang="de-DE" sz="1800" dirty="0"/>
              <a:t>Abwägung mit dem öffentlichen Interesse an der Bekanntgabe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Immer alle in Betracht kommenden Ablehnungsgründe prüfen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b="1" dirty="0"/>
          </a:p>
          <a:p>
            <a:pPr lvl="1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45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Ablehnungsgründe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sz="2000" dirty="0" smtClean="0"/>
              <a:t>Praxisfälle: </a:t>
            </a:r>
          </a:p>
          <a:p>
            <a:pPr marL="0" indent="0"/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Antrag </a:t>
            </a:r>
            <a:r>
              <a:rPr lang="de-DE" sz="2000" dirty="0"/>
              <a:t>betrifft öffentlich geschützte Belange, z.B.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Sicherheitsrelevante Informationen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(Laufende) Vertragsverletzungsverfahren KOM ./. 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Ressortabstimmungen, Bund-Länder-Gespräche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Ministervorlagen, Kabinettvorlagen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Entwürfe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Antrag betrifft Informationen über Dritte, insb.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Personenbezogene Daten (</a:t>
            </a:r>
            <a:r>
              <a:rPr lang="de-DE" b="1" i="1" dirty="0"/>
              <a:t>häufig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Betriebs- und Geschäftsgeheimnisse </a:t>
            </a:r>
            <a:r>
              <a:rPr lang="de-DE" dirty="0" smtClean="0"/>
              <a:t>/ Schutz geistigen Eigentums (</a:t>
            </a:r>
            <a:r>
              <a:rPr lang="de-DE" b="1" i="1" dirty="0" smtClean="0"/>
              <a:t>selten</a:t>
            </a:r>
            <a:r>
              <a:rPr lang="de-DE" dirty="0"/>
              <a:t>) </a:t>
            </a:r>
          </a:p>
          <a:p>
            <a:pPr marL="477838" lvl="1" indent="0">
              <a:buNone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886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367809" y="188640"/>
            <a:ext cx="5904905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de-DE" altLang="de-DE" sz="2400" dirty="0"/>
              <a:t>Übersicht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EB902C-72A3-46FE-BA63-7B4D1606B206}" type="slidenum">
              <a:rPr lang="de-DE" altLang="de-DE" sz="1400">
                <a:solidFill>
                  <a:srgbClr val="000000"/>
                </a:solidFill>
              </a:rPr>
              <a:pPr eaLnBrk="1" hangingPunct="1"/>
              <a:t>2</a:t>
            </a:fld>
            <a:endParaRPr lang="de-DE" altLang="de-DE" sz="1400" dirty="0">
              <a:solidFill>
                <a:srgbClr val="000000"/>
              </a:solidFill>
            </a:endParaRPr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2062573"/>
            <a:ext cx="2911184" cy="3594054"/>
          </a:xfrm>
        </p:spPr>
      </p:pic>
      <p:sp>
        <p:nvSpPr>
          <p:cNvPr id="5" name="Textfeld 4"/>
          <p:cNvSpPr txBox="1"/>
          <p:nvPr/>
        </p:nvSpPr>
        <p:spPr>
          <a:xfrm>
            <a:off x="1991544" y="1412777"/>
            <a:ext cx="49685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romanUcPeriod"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514350" indent="-514350">
              <a:buFontTx/>
              <a:buAutoNum type="romanUcPeriod"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514350" indent="-514350">
              <a:buFontTx/>
              <a:buAutoNum type="romanUcPeriod"/>
            </a:pPr>
            <a:r>
              <a:rPr lang="de-DE" b="1" dirty="0" smtClean="0">
                <a:solidFill>
                  <a:srgbClr val="000000"/>
                </a:solidFill>
                <a:latin typeface="Arial"/>
              </a:rPr>
              <a:t>Annäherung an das Thema</a:t>
            </a:r>
          </a:p>
          <a:p>
            <a:pPr marL="514350" indent="-514350">
              <a:buFontTx/>
              <a:buAutoNum type="romanUcPeriod"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514350" indent="-514350">
              <a:buFontTx/>
              <a:buAutoNum type="romanUcPeriod"/>
            </a:pPr>
            <a:r>
              <a:rPr lang="de-DE" b="1" dirty="0" smtClean="0">
                <a:solidFill>
                  <a:srgbClr val="000000"/>
                </a:solidFill>
                <a:latin typeface="Arial"/>
              </a:rPr>
              <a:t>Meilensteine zum UIG</a:t>
            </a:r>
          </a:p>
          <a:p>
            <a:pPr marL="514350" indent="-514350">
              <a:buFontTx/>
              <a:buAutoNum type="romanUcPeriod"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514350" indent="-514350">
              <a:buFontTx/>
              <a:buAutoNum type="romanUcPeriod"/>
            </a:pPr>
            <a:r>
              <a:rPr lang="de-DE" b="1" dirty="0" smtClean="0">
                <a:solidFill>
                  <a:srgbClr val="000000"/>
                </a:solidFill>
                <a:latin typeface="Arial"/>
              </a:rPr>
              <a:t>UIG des Bundes – Überblick</a:t>
            </a:r>
          </a:p>
          <a:p>
            <a:pPr marL="514350" indent="-514350">
              <a:buFontTx/>
              <a:buAutoNum type="romanUcPeriod"/>
            </a:pPr>
            <a:endParaRPr lang="de-DE" b="1" dirty="0" smtClean="0">
              <a:solidFill>
                <a:srgbClr val="000000"/>
              </a:solidFill>
              <a:latin typeface="Arial"/>
            </a:endParaRPr>
          </a:p>
          <a:p>
            <a:pPr marL="514350" indent="-514350">
              <a:buFontTx/>
              <a:buAutoNum type="romanUcPeriod"/>
            </a:pPr>
            <a:r>
              <a:rPr lang="de-DE" b="1" dirty="0" smtClean="0">
                <a:solidFill>
                  <a:srgbClr val="000000"/>
                </a:solidFill>
                <a:latin typeface="Arial"/>
              </a:rPr>
              <a:t>Ausgewählte Vollzugsfragen</a:t>
            </a:r>
          </a:p>
          <a:p>
            <a:pPr marL="514350" indent="-514350">
              <a:buFontTx/>
              <a:buAutoNum type="romanUcPeriod"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514350" indent="-514350">
              <a:buFontTx/>
              <a:buAutoNum type="romanUcPeriod"/>
            </a:pPr>
            <a:r>
              <a:rPr lang="de-DE" b="1" dirty="0" smtClean="0">
                <a:solidFill>
                  <a:srgbClr val="000000"/>
                </a:solidFill>
                <a:latin typeface="Arial"/>
              </a:rPr>
              <a:t>Ausgewählte Rechtsfragen</a:t>
            </a:r>
          </a:p>
          <a:p>
            <a:pPr marL="514350" indent="-514350">
              <a:buFontTx/>
              <a:buAutoNum type="romanUcPeriod"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514350" indent="-514350">
              <a:buFontTx/>
              <a:buAutoNum type="romanUcPeriod"/>
            </a:pPr>
            <a:r>
              <a:rPr lang="de-DE" b="1" dirty="0" smtClean="0">
                <a:solidFill>
                  <a:srgbClr val="000000"/>
                </a:solidFill>
                <a:latin typeface="Arial"/>
              </a:rPr>
              <a:t>Vorläufiges </a:t>
            </a:r>
            <a:r>
              <a:rPr lang="de-DE" b="1" dirty="0">
                <a:solidFill>
                  <a:srgbClr val="000000"/>
                </a:solidFill>
                <a:latin typeface="Arial"/>
              </a:rPr>
              <a:t>Fazit</a:t>
            </a:r>
          </a:p>
        </p:txBody>
      </p:sp>
    </p:spTree>
    <p:extLst>
      <p:ext uri="{BB962C8B-B14F-4D97-AF65-F5344CB8AC3E}">
        <p14:creationId xmlns:p14="http://schemas.microsoft.com/office/powerpoint/2010/main" val="272860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Ablehnungsgründe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424" y="1412776"/>
            <a:ext cx="10153128" cy="5445224"/>
          </a:xfrm>
        </p:spPr>
        <p:txBody>
          <a:bodyPr/>
          <a:lstStyle/>
          <a:p>
            <a:pPr marL="0" indent="0" defTabSz="447675"/>
            <a:r>
              <a:rPr lang="de-DE" sz="2000" b="1" dirty="0"/>
              <a:t>	</a:t>
            </a:r>
            <a:endParaRPr lang="de-DE" sz="800" b="1" dirty="0"/>
          </a:p>
          <a:p>
            <a:pPr marL="0" indent="0" defTabSz="447675"/>
            <a:r>
              <a:rPr lang="de-DE" sz="2000" b="1" dirty="0"/>
              <a:t>		Geschützte öffentliche Belange (§ 8 UIG), insb.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„</a:t>
            </a:r>
            <a:r>
              <a:rPr lang="de-DE" dirty="0"/>
              <a:t>Nachteilige Auswirkungen auf internationale Beziehungen, bedeutsame Schutzgüter der öffentlichen Sicherheit“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„Nachteilige Auswirkungen auf Vertraulichkeit der Beratungen“ (Austausch zwischen informationspflichtigen Behörden)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„Interne Mitteilungen“ (innerhalb einer Behörde)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„derzeit vervollständigtes Material, nicht abgeschlossene Schriftstücke, noch aufbereitete Daten“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„Offensichtlich missbräuchlich gestellter Antrag“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Problemfälle:</a:t>
            </a:r>
          </a:p>
          <a:p>
            <a:pPr marL="477838" lvl="1" indent="0">
              <a:buNone/>
            </a:pPr>
            <a:r>
              <a:rPr lang="de-DE" dirty="0"/>
              <a:t>	</a:t>
            </a:r>
            <a:r>
              <a:rPr lang="de-DE" sz="1800" dirty="0"/>
              <a:t>-&gt; Verschlusssachen [kein eigener Ablehnungsgrund im UIG]</a:t>
            </a:r>
          </a:p>
          <a:p>
            <a:pPr marL="477838" lvl="1" indent="0">
              <a:buNone/>
            </a:pPr>
            <a:r>
              <a:rPr lang="de-DE" sz="1800" dirty="0"/>
              <a:t>	-&gt; „Kernbereich der exekutiven </a:t>
            </a:r>
            <a:r>
              <a:rPr lang="de-DE" sz="1800" dirty="0" smtClean="0"/>
              <a:t>Eigenverantwortung“ </a:t>
            </a:r>
          </a:p>
          <a:p>
            <a:pPr marL="477838" lvl="1" indent="0">
              <a:buNone/>
            </a:pPr>
            <a:r>
              <a:rPr lang="de-DE" sz="1800" dirty="0"/>
              <a:t>	</a:t>
            </a:r>
            <a:r>
              <a:rPr lang="de-DE" sz="1800" dirty="0" smtClean="0"/>
              <a:t>[oberinstanzliche </a:t>
            </a:r>
            <a:r>
              <a:rPr lang="de-DE" sz="1800" dirty="0"/>
              <a:t>Rspr: keine </a:t>
            </a:r>
            <a:r>
              <a:rPr lang="de-DE" sz="1800" dirty="0" smtClean="0"/>
              <a:t>ungeschriebenen Ablehnungsgründe </a:t>
            </a:r>
            <a:r>
              <a:rPr lang="de-DE" sz="1800" dirty="0"/>
              <a:t>im UIG]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1800" dirty="0"/>
          </a:p>
          <a:p>
            <a:pPr lvl="1">
              <a:buFont typeface="Arial" panose="020B0604020202020204" pitchFamily="34" charset="0"/>
              <a:buChar char="•"/>
            </a:pPr>
            <a:endParaRPr lang="de-DE" sz="1800" dirty="0"/>
          </a:p>
          <a:p>
            <a:pPr lvl="1">
              <a:buFont typeface="Arial" panose="020B0604020202020204" pitchFamily="34" charset="0"/>
              <a:buChar char="•"/>
            </a:pPr>
            <a:endParaRPr lang="de-DE" sz="1800" dirty="0"/>
          </a:p>
          <a:p>
            <a:pPr lvl="2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816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Ablehnungsgründe 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606550"/>
            <a:ext cx="10363200" cy="5099050"/>
          </a:xfrm>
        </p:spPr>
        <p:txBody>
          <a:bodyPr/>
          <a:lstStyle/>
          <a:p>
            <a:pPr marL="0" indent="0"/>
            <a:r>
              <a:rPr lang="de-DE" b="1" dirty="0"/>
              <a:t> </a:t>
            </a:r>
            <a:r>
              <a:rPr lang="de-DE" b="1" dirty="0" smtClean="0"/>
              <a:t>   </a:t>
            </a:r>
            <a:r>
              <a:rPr lang="de-DE" sz="2000" b="1" dirty="0" smtClean="0"/>
              <a:t>Checkliste / </a:t>
            </a:r>
            <a:r>
              <a:rPr lang="de-DE" sz="2000" b="1" dirty="0"/>
              <a:t>Prüfung von § 8 UIG: </a:t>
            </a:r>
          </a:p>
          <a:p>
            <a:pPr marL="0" indent="0"/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Ist ein Ablehnungsgrund des § 8 </a:t>
            </a:r>
            <a:r>
              <a:rPr lang="de-DE" sz="2000" dirty="0" smtClean="0"/>
              <a:t>einschlägig?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Erfordert er außerdem „</a:t>
            </a:r>
            <a:r>
              <a:rPr lang="de-DE" sz="2000" i="1" dirty="0"/>
              <a:t>nachteilige Auswirkungen</a:t>
            </a:r>
            <a:r>
              <a:rPr lang="de-DE" sz="2000" dirty="0"/>
              <a:t>“ auf das Schutzgut (Abs. 1 ja, Abs. 2 nein</a:t>
            </a:r>
            <a:r>
              <a:rPr lang="de-DE" sz="2000" dirty="0" smtClean="0"/>
              <a:t>)?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Betreffen die Informationen „Emissionen in die Umwelt“? (relevant bei manche Ablehnungsgründen, insb. </a:t>
            </a:r>
            <a:r>
              <a:rPr lang="de-DE" sz="2000" i="1" dirty="0"/>
              <a:t>Vertraulichkeit der Beratungen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dirty="0">
                <a:sym typeface="Wingdings" panose="05000000000000000000" pitchFamily="2" charset="2"/>
              </a:rPr>
              <a:t> Falls ja: Herausgabe! </a:t>
            </a:r>
            <a:endParaRPr lang="de-DE" sz="2000" dirty="0" smtClean="0">
              <a:sym typeface="Wingdings" panose="05000000000000000000" pitchFamily="2" charset="2"/>
            </a:endParaRPr>
          </a:p>
          <a:p>
            <a:pPr marL="0" indent="0"/>
            <a:r>
              <a:rPr lang="de-DE" sz="2000" dirty="0" smtClean="0">
                <a:sym typeface="Wingdings" panose="05000000000000000000" pitchFamily="2" charset="2"/>
              </a:rPr>
              <a:t>       </a:t>
            </a:r>
            <a:r>
              <a:rPr lang="de-DE" sz="2000" dirty="0">
                <a:sym typeface="Wingdings" panose="05000000000000000000" pitchFamily="2" charset="2"/>
              </a:rPr>
              <a:t>(</a:t>
            </a:r>
            <a:r>
              <a:rPr lang="de-DE" sz="2000" b="1" dirty="0">
                <a:sym typeface="Wingdings" panose="05000000000000000000" pitchFamily="2" charset="2"/>
              </a:rPr>
              <a:t>Hinweis: aktuelle EuGH-Rechtsprechung </a:t>
            </a:r>
            <a:r>
              <a:rPr lang="de-DE" sz="2000" b="1" dirty="0" smtClean="0">
                <a:sym typeface="Wingdings" panose="05000000000000000000" pitchFamily="2" charset="2"/>
              </a:rPr>
              <a:t>2016!)</a:t>
            </a:r>
          </a:p>
          <a:p>
            <a:pPr marL="0" indent="0"/>
            <a:endParaRPr lang="de-DE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Abschließend immer erforderlich: Abwägung</a:t>
            </a:r>
            <a:br>
              <a:rPr lang="de-DE" sz="2000" dirty="0"/>
            </a:b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/>
              <a:t>Schutz der öffentlichen Belange &lt;-&gt; öffentliches Interesse </a:t>
            </a:r>
            <a:r>
              <a:rPr lang="de-DE" sz="2000" dirty="0" smtClean="0"/>
              <a:t>an </a:t>
            </a:r>
            <a:r>
              <a:rPr lang="de-DE" sz="2000" dirty="0"/>
              <a:t>Bekanntgabe</a:t>
            </a:r>
          </a:p>
          <a:p>
            <a:endParaRPr lang="de-DE" sz="2000" dirty="0" smtClean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748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Ablehnungsgründe 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606550"/>
            <a:ext cx="10582200" cy="4489450"/>
          </a:xfrm>
        </p:spPr>
        <p:txBody>
          <a:bodyPr/>
          <a:lstStyle/>
          <a:p>
            <a:pPr marL="342900" lvl="1" indent="-342900">
              <a:buNone/>
            </a:pPr>
            <a:r>
              <a:rPr lang="de-DE" dirty="0" smtClean="0"/>
              <a:t>	</a:t>
            </a:r>
            <a:r>
              <a:rPr lang="de-DE" b="1" dirty="0" smtClean="0"/>
              <a:t>„Nachteilige Auswirkungen auf die </a:t>
            </a:r>
            <a:r>
              <a:rPr lang="de-DE" b="1" dirty="0" smtClean="0">
                <a:solidFill>
                  <a:srgbClr val="FF0000"/>
                </a:solidFill>
              </a:rPr>
              <a:t>internationalen </a:t>
            </a:r>
            <a:r>
              <a:rPr lang="de-DE" b="1" dirty="0">
                <a:solidFill>
                  <a:srgbClr val="FF0000"/>
                </a:solidFill>
              </a:rPr>
              <a:t>Beziehungen</a:t>
            </a:r>
            <a:r>
              <a:rPr lang="de-DE" b="1" dirty="0"/>
              <a:t>, </a:t>
            </a:r>
            <a:r>
              <a:rPr lang="de-DE" b="1" dirty="0" smtClean="0"/>
              <a:t>Verteidigung bedeutsame </a:t>
            </a:r>
            <a:r>
              <a:rPr lang="de-DE" b="1" dirty="0"/>
              <a:t>Schutzgüter der öffentlichen </a:t>
            </a:r>
            <a:r>
              <a:rPr lang="de-DE" b="1" dirty="0" smtClean="0"/>
              <a:t>Sicherheit“ (§ 8 Abs. 1 </a:t>
            </a:r>
            <a:r>
              <a:rPr lang="de-DE" b="1" dirty="0"/>
              <a:t>S</a:t>
            </a:r>
            <a:r>
              <a:rPr lang="de-DE" b="1" dirty="0" smtClean="0"/>
              <a:t>atz  1 Nr. 1 UIG)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dirty="0" smtClean="0"/>
              <a:t>Internationale Beziehungen </a:t>
            </a:r>
          </a:p>
          <a:p>
            <a:pPr marL="7620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Insb. auch: Verhältnis DE – EU (BVerwG, Urt. Vom 29.06.2016, 7 C 32.15)</a:t>
            </a:r>
          </a:p>
          <a:p>
            <a:pPr marL="7620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Unterlagen zu laufenden Vertragsverletzungsverfahren</a:t>
            </a:r>
          </a:p>
          <a:p>
            <a:pPr marL="7620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Unterlagen der EU: vorab Anfrage bei KOM, ob Herausgabe möglich (Anfrage nach Transparenz-VO der EU)</a:t>
            </a:r>
          </a:p>
          <a:p>
            <a:pPr marL="762000" lvl="2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dirty="0" smtClean="0"/>
              <a:t>Nachteilige Auswirkungen? </a:t>
            </a:r>
            <a:endParaRPr lang="de-DE" dirty="0"/>
          </a:p>
          <a:p>
            <a:pPr marL="7620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Rspr: Hohe Anforderungen - konkrete Gefährdung</a:t>
            </a:r>
          </a:p>
          <a:p>
            <a:pPr marL="762000" lvl="2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dirty="0" smtClean="0"/>
              <a:t>Abschließend: Abwägung der widerstreitenden Interessen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62000" lvl="2" indent="-3429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8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Ablehnungsgründe VI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606550"/>
            <a:ext cx="10363200" cy="5062810"/>
          </a:xfrm>
        </p:spPr>
        <p:txBody>
          <a:bodyPr/>
          <a:lstStyle/>
          <a:p>
            <a:pPr marL="477838" lvl="1" indent="0">
              <a:buNone/>
            </a:pPr>
            <a:r>
              <a:rPr lang="de-DE" b="1" dirty="0" smtClean="0"/>
              <a:t>„Nachteilige Auswirkungen auf die </a:t>
            </a:r>
            <a:r>
              <a:rPr lang="de-DE" b="1" dirty="0" smtClean="0">
                <a:solidFill>
                  <a:srgbClr val="FF0000"/>
                </a:solidFill>
              </a:rPr>
              <a:t>Vertraulichkeit </a:t>
            </a:r>
            <a:r>
              <a:rPr lang="de-DE" b="1" dirty="0">
                <a:solidFill>
                  <a:srgbClr val="FF0000"/>
                </a:solidFill>
              </a:rPr>
              <a:t>der </a:t>
            </a:r>
            <a:r>
              <a:rPr lang="de-DE" b="1" dirty="0" smtClean="0">
                <a:solidFill>
                  <a:srgbClr val="FF0000"/>
                </a:solidFill>
              </a:rPr>
              <a:t>Beratungen</a:t>
            </a:r>
            <a:r>
              <a:rPr lang="de-DE" b="1" dirty="0" smtClean="0"/>
              <a:t>“ (§ 8 Abs. 1 Satz 1 Nr. 2 UIG)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„Vertraulichkeit der Beratungen informationspflichtiger Stellen“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Zweck</a:t>
            </a:r>
            <a:r>
              <a:rPr lang="de-DE" dirty="0"/>
              <a:t>: Schutz der </a:t>
            </a:r>
            <a:r>
              <a:rPr lang="de-DE" dirty="0" smtClean="0"/>
              <a:t>Entscheidungsfindung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Beratungsvorgang (+)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Beratungsgrundlage</a:t>
            </a:r>
            <a:r>
              <a:rPr lang="de-DE" dirty="0"/>
              <a:t>, -ergebnis: </a:t>
            </a:r>
            <a:r>
              <a:rPr lang="de-DE" dirty="0" smtClean="0"/>
              <a:t>(-)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BMU-Praxis</a:t>
            </a:r>
            <a:r>
              <a:rPr lang="de-DE" dirty="0"/>
              <a:t>: </a:t>
            </a:r>
            <a:r>
              <a:rPr lang="de-DE" dirty="0" smtClean="0"/>
              <a:t>prüfen bei Ressortgesprächen, Bu-Lä-Gesprächen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„Nachteilige Auswirkungen</a:t>
            </a:r>
            <a:r>
              <a:rPr lang="de-DE" sz="2000" dirty="0" smtClean="0"/>
              <a:t>“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Immer Herausgabe bei „Emissionen in die Umwelt</a:t>
            </a:r>
            <a:r>
              <a:rPr lang="de-DE" sz="2000" dirty="0" smtClean="0"/>
              <a:t>“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Abschließend: Abwägung widerstreitender Interessen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810000" y="172084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FontTx/>
              <a:buChar char="-"/>
            </a:pPr>
            <a:endParaRPr lang="de-DE" dirty="0">
              <a:solidFill>
                <a:srgbClr val="000000"/>
              </a:solidFill>
            </a:endParaRPr>
          </a:p>
          <a:p>
            <a:pPr lvl="1">
              <a:buFontTx/>
              <a:buChar char="-"/>
            </a:pPr>
            <a:endParaRPr lang="de-DE" dirty="0">
              <a:solidFill>
                <a:srgbClr val="000000"/>
              </a:solidFill>
            </a:endParaRPr>
          </a:p>
          <a:p>
            <a:pPr lvl="1">
              <a:buFontTx/>
              <a:buChar char="-"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3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Ablehnungsgründe VII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7838" lvl="1" indent="0">
              <a:buNone/>
            </a:pPr>
            <a:r>
              <a:rPr lang="de-DE" b="1" dirty="0" smtClean="0"/>
              <a:t>„</a:t>
            </a:r>
            <a:r>
              <a:rPr lang="de-DE" b="1" dirty="0" smtClean="0">
                <a:solidFill>
                  <a:srgbClr val="FF0000"/>
                </a:solidFill>
              </a:rPr>
              <a:t>Interne Mitteilung </a:t>
            </a:r>
            <a:r>
              <a:rPr lang="de-DE" b="1" dirty="0" smtClean="0"/>
              <a:t>der informationspflichtigen Stelle“ </a:t>
            </a:r>
            <a:br>
              <a:rPr lang="de-DE" b="1" dirty="0" smtClean="0"/>
            </a:br>
            <a:r>
              <a:rPr lang="de-DE" b="1" dirty="0" smtClean="0"/>
              <a:t>(§ 8 Abs. 2 Nr. 2 UIG)</a:t>
            </a:r>
            <a:endParaRPr lang="de-DE" b="1" dirty="0"/>
          </a:p>
          <a:p>
            <a:pPr lvl="1"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Interne Mitteilungen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Nur: Schriftstück </a:t>
            </a:r>
            <a:r>
              <a:rPr lang="de-DE" sz="1800" dirty="0" smtClean="0"/>
              <a:t>innerhalb einer </a:t>
            </a:r>
            <a:r>
              <a:rPr lang="de-DE" sz="1800" dirty="0"/>
              <a:t>Behörde (nicht: </a:t>
            </a:r>
            <a:r>
              <a:rPr lang="de-DE" sz="1800" dirty="0" smtClean="0"/>
              <a:t>BMU </a:t>
            </a:r>
            <a:r>
              <a:rPr lang="de-DE" sz="1800" dirty="0"/>
              <a:t>– andere Stelle)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/>
              <a:t>BMU-Praxis</a:t>
            </a:r>
            <a:r>
              <a:rPr lang="de-DE" sz="1800" dirty="0"/>
              <a:t>: Prüfen bei L-Vorlage, Kabinettvorlage, Sprechzettel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Derzeit offene Frage (vor </a:t>
            </a:r>
            <a:r>
              <a:rPr lang="de-DE" sz="2000" dirty="0" smtClean="0"/>
              <a:t>BVerwG / EuGH </a:t>
            </a:r>
            <a:r>
              <a:rPr lang="de-DE" sz="2000" dirty="0"/>
              <a:t>anhängig): nur während Entscheidungsfindung, oder auch bei abgeschlossenen Schriftstücken? 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Abschließend: Abwägungsentscheidung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070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Ablehnungsgründe VIII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424" y="1484784"/>
            <a:ext cx="10363200" cy="5209530"/>
          </a:xfrm>
        </p:spPr>
        <p:txBody>
          <a:bodyPr/>
          <a:lstStyle/>
          <a:p>
            <a:r>
              <a:rPr lang="de-DE" sz="2000" b="1" dirty="0"/>
              <a:t>	Schutz privater Belange, § 9 UIG, insb: </a:t>
            </a:r>
          </a:p>
          <a:p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Personenbezogene Daten </a:t>
            </a:r>
            <a:r>
              <a:rPr lang="de-DE" sz="1600" dirty="0">
                <a:sym typeface="Wingdings" panose="05000000000000000000" pitchFamily="2" charset="2"/>
              </a:rPr>
              <a:t> Name/Telnr./E-Mail Bearbeiter/in? idR (-)</a:t>
            </a:r>
            <a:r>
              <a:rPr lang="de-DE" sz="1800" dirty="0">
                <a:sym typeface="Wingdings" panose="05000000000000000000" pitchFamily="2" charset="2"/>
              </a:rPr>
              <a:t> </a:t>
            </a:r>
            <a:endParaRPr lang="de-DE" sz="18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Betriebs- </a:t>
            </a:r>
            <a:r>
              <a:rPr lang="de-DE" sz="2000" dirty="0"/>
              <a:t>und Geschäftsgeheimnisse von Unternehmen </a:t>
            </a: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Keine </a:t>
            </a:r>
            <a:r>
              <a:rPr lang="de-DE" sz="2000" dirty="0"/>
              <a:t>Ablehnung möglich, wenn Emissionen in die Umwelt betroffen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 smtClean="0"/>
              <a:t>Tipp</a:t>
            </a:r>
            <a:r>
              <a:rPr lang="de-DE" sz="2000" b="1" dirty="0"/>
              <a:t>:</a:t>
            </a:r>
            <a:r>
              <a:rPr lang="de-DE" sz="2000" dirty="0"/>
              <a:t> formlose Anfrage bei Antragsteller/in, ob mit Schwärzung einverstanden. </a:t>
            </a:r>
            <a:endParaRPr lang="de-DE" sz="2000" dirty="0" smtClean="0"/>
          </a:p>
          <a:p>
            <a:pPr marL="536575" indent="0"/>
            <a:r>
              <a:rPr lang="de-DE" sz="2000" dirty="0" smtClean="0"/>
              <a:t>Falls </a:t>
            </a:r>
            <a:r>
              <a:rPr lang="de-DE" sz="2000" dirty="0"/>
              <a:t>ja: Herausgabe (+)</a:t>
            </a:r>
            <a:br>
              <a:rPr lang="de-DE" sz="2000" dirty="0"/>
            </a:br>
            <a:r>
              <a:rPr lang="de-DE" sz="1800" dirty="0">
                <a:sym typeface="Wingdings" panose="05000000000000000000" pitchFamily="2" charset="2"/>
              </a:rPr>
              <a:t> jedenfalls sofern kein anderer Ablehnungsgrund </a:t>
            </a:r>
            <a:r>
              <a:rPr lang="de-DE" sz="1800" dirty="0" smtClean="0">
                <a:sym typeface="Wingdings" panose="05000000000000000000" pitchFamily="2" charset="2"/>
              </a:rPr>
              <a:t>greift</a:t>
            </a:r>
          </a:p>
          <a:p>
            <a:pPr marL="536575" indent="0"/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Ansonsten</a:t>
            </a:r>
            <a:r>
              <a:rPr lang="de-DE" sz="2000" dirty="0"/>
              <a:t>: Drittbeteiligungsverfahren </a:t>
            </a: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Abschließend: Abwägungsentscheidung 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954088" lvl="2" indent="0">
              <a:buNone/>
            </a:pPr>
            <a:r>
              <a:rPr lang="de-DE" b="1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102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Ablehnungsgründe IX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606550"/>
            <a:ext cx="10363200" cy="4990802"/>
          </a:xfrm>
        </p:spPr>
        <p:txBody>
          <a:bodyPr/>
          <a:lstStyle/>
          <a:p>
            <a:pPr marL="0" indent="0"/>
            <a:r>
              <a:rPr lang="de-DE" sz="2000" b="1" dirty="0"/>
              <a:t>     Abschluss der Prüfung: Abwägungsentscheidung </a:t>
            </a:r>
            <a:endParaRPr lang="de-DE" sz="2000" b="1" dirty="0" smtClean="0"/>
          </a:p>
          <a:p>
            <a:pPr marL="0" indent="0"/>
            <a:endParaRPr lang="de-DE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Grundsatz: bei Umweltinformationen besteht immer ein öffentliches </a:t>
            </a:r>
            <a:r>
              <a:rPr lang="de-DE" sz="2000" dirty="0" smtClean="0"/>
              <a:t>Interesse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Aber: Bei Ablehnungsgrund ist gesteigertes Interesse erforderlich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Thema von besonderer öfftl. Bedeutung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Konkrete Anhaltspunkte für Fehlverhalten Verwaltung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Besondere erhebliche Auswirkungen auf </a:t>
            </a:r>
            <a:r>
              <a:rPr lang="de-DE" sz="1800" dirty="0" smtClean="0"/>
              <a:t>Umwelt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Aufseiten der Ablehnungsgründe unterschiedlich starke Ausprägungen, Frage des Einzelfalls </a:t>
            </a: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Bei mehreren betroffenen Ablehnungsgründen: Gesamtabwägung und damit kumulierte Berücksichtigung der Ablehnungsgründe möglich (EuGH 2011)</a:t>
            </a:r>
            <a:endParaRPr lang="de-DE" sz="20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625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Bescheid / Antwort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606550"/>
            <a:ext cx="10363200" cy="49187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000" b="1" dirty="0"/>
              <a:t>Zugang zu Informationen wird gewährt: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Per Post / per E-Mail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Kein </a:t>
            </a:r>
            <a:r>
              <a:rPr lang="de-DE" sz="1800" dirty="0" smtClean="0"/>
              <a:t>VA / Bescheid </a:t>
            </a:r>
            <a:r>
              <a:rPr lang="de-DE" sz="1800" dirty="0"/>
              <a:t>im rechtstechnischen Sinne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Information ist in gewünschter Form zu gewähren (Abweichungen nur bei deutlich erhöhtem Aufwand möglich)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Zeichnung durch Referatsleitung </a:t>
            </a:r>
            <a:endParaRPr lang="de-DE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e-D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/>
              <a:t>Kein Zugang:  </a:t>
            </a:r>
            <a:r>
              <a:rPr lang="de-DE" sz="2000" dirty="0" smtClean="0"/>
              <a:t>Ablehnungsbescheid</a:t>
            </a:r>
            <a:endParaRPr lang="de-D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Ablehnung auf </a:t>
            </a:r>
            <a:r>
              <a:rPr lang="de-DE" sz="1800" b="1" dirty="0"/>
              <a:t>alle</a:t>
            </a:r>
            <a:r>
              <a:rPr lang="de-DE" sz="1800" dirty="0"/>
              <a:t> in Betracht kommenden Ablehnungsgründe </a:t>
            </a:r>
            <a:r>
              <a:rPr lang="de-DE" sz="1800" dirty="0" smtClean="0"/>
              <a:t>stützen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/>
              <a:t>Teilablehnung: </a:t>
            </a:r>
            <a:r>
              <a:rPr lang="de-DE" sz="2000" dirty="0" smtClean="0"/>
              <a:t>Teilablehnungsbescheid</a:t>
            </a:r>
            <a:endParaRPr lang="de-D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Pflicht zur teilweisen Herausgabe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Teilablehnung durch Herausnahme Unterlagen/ Schwärzung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Benennung der nicht herausgegebenen Unterlagen samt Begründung </a:t>
            </a:r>
            <a:r>
              <a:rPr lang="de-DE" dirty="0" smtClean="0"/>
              <a:t>	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753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b="1" dirty="0" smtClean="0"/>
              <a:t>	Praxis BMU: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keine Kostenerhebung, </a:t>
            </a:r>
            <a:r>
              <a:rPr lang="de-DE" sz="2000" dirty="0" smtClean="0"/>
              <a:t>wenn einfache Auskünfte</a:t>
            </a: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Kostenerhebung nur in außergewöhnlich umfangreichen Ausnahmefällen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29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400" dirty="0" smtClean="0"/>
              <a:t>IV. Ausgewählte Vollzugsfragen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83432" y="1396828"/>
            <a:ext cx="9649072" cy="527253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Generell</a:t>
            </a:r>
            <a:r>
              <a:rPr lang="de-DE" b="1" dirty="0">
                <a:solidFill>
                  <a:srgbClr val="000000"/>
                </a:solidFill>
              </a:rPr>
              <a:t>: weiter Begriff von Umweltinformationen &lt;-&gt; IFG</a:t>
            </a:r>
          </a:p>
          <a:p>
            <a:pPr marL="0" lvl="0" indent="0"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	</a:t>
            </a:r>
            <a:r>
              <a:rPr lang="de-DE" dirty="0" smtClean="0">
                <a:solidFill>
                  <a:srgbClr val="000000"/>
                </a:solidFill>
              </a:rPr>
              <a:t>-&gt; Daher aber auch: keine </a:t>
            </a:r>
            <a:r>
              <a:rPr lang="de-DE" dirty="0">
                <a:solidFill>
                  <a:srgbClr val="000000"/>
                </a:solidFill>
              </a:rPr>
              <a:t>belastbare Statistik zu </a:t>
            </a:r>
            <a:r>
              <a:rPr lang="de-DE" dirty="0" smtClean="0">
                <a:solidFill>
                  <a:srgbClr val="000000"/>
                </a:solidFill>
              </a:rPr>
              <a:t>		 </a:t>
            </a:r>
          </a:p>
          <a:p>
            <a:pPr marL="0" lvl="0" indent="0">
              <a:tabLst>
                <a:tab pos="541338" algn="l"/>
                <a:tab pos="627063" algn="l"/>
              </a:tabLst>
            </a:pP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          Informationsanträgen nach </a:t>
            </a:r>
            <a:r>
              <a:rPr lang="de-DE" dirty="0">
                <a:solidFill>
                  <a:srgbClr val="000000"/>
                </a:solidFill>
              </a:rPr>
              <a:t>dem UIG</a:t>
            </a: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Behördenaufbau: zentrale oder dezentrale Bearbeitung?</a:t>
            </a: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>
                <a:solidFill>
                  <a:srgbClr val="000000"/>
                </a:solidFill>
              </a:rPr>
              <a:t>Bsp. der Fallbearbeitung im BMU </a:t>
            </a:r>
          </a:p>
          <a:p>
            <a:pPr marL="361950" lvl="0" indent="-361950"/>
            <a:r>
              <a:rPr lang="de-DE" b="1" dirty="0">
                <a:solidFill>
                  <a:srgbClr val="000000"/>
                </a:solidFill>
              </a:rPr>
              <a:t>	(Antragseingang; Leitfaden; Mustertexte; laufende Beratung; Fortbildungen; bei ca. über 90 % der Anträge Zugang gewährt; wenige Widerspruchs- und Klageverfahren)</a:t>
            </a: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>
                <a:solidFill>
                  <a:srgbClr val="000000"/>
                </a:solidFill>
                <a:latin typeface="Arial"/>
              </a:rPr>
              <a:pPr>
                <a:defRPr/>
              </a:pPr>
              <a:t>29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413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I. Annäherung an das Thema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75656"/>
            <a:ext cx="10363200" cy="46203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281735" y="2119510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UIG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633397" y="4699840"/>
            <a:ext cx="20970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Aarhus-Konvention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211680" y="2380769"/>
            <a:ext cx="15055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PSI-Richtlinie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979869" y="2750101"/>
            <a:ext cx="19960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INSPIRE-Richtlinie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20918" y="4210938"/>
            <a:ext cx="13756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UI-Richtlinie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101998" y="3416496"/>
            <a:ext cx="12378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Open Data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262261" y="3435281"/>
            <a:ext cx="8595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EGovG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702656" y="2927911"/>
            <a:ext cx="5998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IWG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663558" y="4132907"/>
            <a:ext cx="8787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GeoZG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956820" y="1769388"/>
            <a:ext cx="5437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VIG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729698" y="1769388"/>
            <a:ext cx="5245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IFG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9264352" y="3531398"/>
            <a:ext cx="18886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Bundesredaktion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192344" y="2670543"/>
            <a:ext cx="17524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eGesetzgebung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167456" y="1818068"/>
            <a:ext cx="264367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Informationsgesetzbuch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des Bundes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151148" y="1554590"/>
            <a:ext cx="272222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Umwelt(zustands)bericht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8638641" y="4260289"/>
            <a:ext cx="218361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Umweltdaten-Portal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900120" y="5182443"/>
            <a:ext cx="21675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Umweltdaten-Cloud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13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400" dirty="0" smtClean="0"/>
              <a:t>IV. Ausgewählte Vollzugsfragen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75520" y="1396828"/>
            <a:ext cx="10081120" cy="527253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 smtClean="0">
              <a:solidFill>
                <a:srgbClr val="000000"/>
              </a:solidFill>
            </a:endParaRPr>
          </a:p>
          <a:p>
            <a:pPr marL="361950" lvl="0" indent="-361950"/>
            <a:endParaRPr lang="de-DE" b="1" dirty="0">
              <a:solidFill>
                <a:srgbClr val="000000"/>
              </a:solidFill>
            </a:endParaRP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de-DE" b="1" dirty="0" smtClean="0">
                <a:solidFill>
                  <a:srgbClr val="000000"/>
                </a:solidFill>
              </a:rPr>
              <a:t>Praktische Hinweise:</a:t>
            </a:r>
          </a:p>
          <a:p>
            <a:pPr marL="361950" lvl="0" indent="-361950"/>
            <a:r>
              <a:rPr lang="de-DE" b="1" dirty="0" smtClean="0">
                <a:solidFill>
                  <a:srgbClr val="000000"/>
                </a:solidFill>
              </a:rPr>
              <a:t>	-&gt; frühzeitige Kontaktaufnahme mit dem Antragsteller sinnvoll</a:t>
            </a:r>
          </a:p>
          <a:p>
            <a:pPr marL="361950" lvl="0" indent="-361950"/>
            <a:r>
              <a:rPr lang="de-DE" b="1" dirty="0" smtClean="0">
                <a:solidFill>
                  <a:srgbClr val="000000"/>
                </a:solidFill>
              </a:rPr>
              <a:t>	-&gt; frühes Einholen des Einverständnisses zu Schwärzungen     </a:t>
            </a:r>
          </a:p>
          <a:p>
            <a:pPr marL="361950" lvl="0" indent="-361950"/>
            <a:r>
              <a:rPr lang="de-DE" b="1" dirty="0">
                <a:solidFill>
                  <a:srgbClr val="000000"/>
                </a:solidFill>
              </a:rPr>
              <a:t> </a:t>
            </a:r>
            <a:r>
              <a:rPr lang="de-DE" b="1" dirty="0" smtClean="0">
                <a:solidFill>
                  <a:srgbClr val="000000"/>
                </a:solidFill>
              </a:rPr>
              <a:t>        personenbezogener Daten</a:t>
            </a:r>
          </a:p>
          <a:p>
            <a:pPr marL="361950" lvl="0" indent="-361950"/>
            <a:endParaRPr lang="de-DE" b="1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>
                <a:solidFill>
                  <a:srgbClr val="000000"/>
                </a:solidFill>
              </a:rPr>
              <a:t>Zunehmende Nutzung der Plattform </a:t>
            </a:r>
            <a:r>
              <a:rPr lang="de-DE" b="1" dirty="0" smtClean="0">
                <a:solidFill>
                  <a:srgbClr val="000000"/>
                </a:solidFill>
              </a:rPr>
              <a:t>fragdenstaat.de</a:t>
            </a: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>
                <a:solidFill>
                  <a:srgbClr val="000000"/>
                </a:solidFill>
              </a:rPr>
              <a:t>Zunahme an Anfragen unter Pseudonym </a:t>
            </a:r>
          </a:p>
          <a:p>
            <a:pPr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>
                <a:solidFill>
                  <a:srgbClr val="000000"/>
                </a:solidFill>
                <a:latin typeface="Arial"/>
              </a:rPr>
              <a:pPr>
                <a:defRPr/>
              </a:pPr>
              <a:t>30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34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400" dirty="0" smtClean="0"/>
              <a:t>IV. Ausgewählte Vollzugsfragen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75520" y="1396828"/>
            <a:ext cx="10081120" cy="527253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Vielschreiber </a:t>
            </a:r>
            <a:r>
              <a:rPr lang="de-DE" b="1" dirty="0">
                <a:solidFill>
                  <a:srgbClr val="000000"/>
                </a:solidFill>
              </a:rPr>
              <a:t>/  Missbrauch?</a:t>
            </a:r>
          </a:p>
          <a:p>
            <a:pPr marL="0" lvl="0" indent="0"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	-&gt; Bekannter </a:t>
            </a:r>
            <a:r>
              <a:rPr lang="de-DE" b="1" dirty="0">
                <a:solidFill>
                  <a:srgbClr val="000000"/>
                </a:solidFill>
              </a:rPr>
              <a:t>Antragsteller stellt 1 </a:t>
            </a:r>
            <a:r>
              <a:rPr lang="de-DE" b="1" dirty="0" smtClean="0">
                <a:solidFill>
                  <a:srgbClr val="000000"/>
                </a:solidFill>
              </a:rPr>
              <a:t>Antrag / </a:t>
            </a:r>
            <a:r>
              <a:rPr lang="de-DE" b="1" dirty="0">
                <a:solidFill>
                  <a:srgbClr val="000000"/>
                </a:solidFill>
              </a:rPr>
              <a:t>Woche, Antragsinhalt </a:t>
            </a:r>
            <a:r>
              <a:rPr lang="de-DE" b="1" dirty="0" smtClean="0">
                <a:solidFill>
                  <a:srgbClr val="000000"/>
                </a:solidFill>
              </a:rPr>
              <a:t>			zunehmend</a:t>
            </a:r>
            <a:r>
              <a:rPr lang="de-DE" b="1" dirty="0">
                <a:solidFill>
                  <a:srgbClr val="000000"/>
                </a:solidFill>
              </a:rPr>
              <a:t>: umformulierte und gestückelte parlamentarische </a:t>
            </a:r>
            <a:r>
              <a:rPr lang="de-DE" b="1" dirty="0" smtClean="0">
                <a:solidFill>
                  <a:srgbClr val="000000"/>
                </a:solidFill>
              </a:rPr>
              <a:t>			Anfragen </a:t>
            </a:r>
            <a:r>
              <a:rPr lang="de-DE" b="1" dirty="0">
                <a:solidFill>
                  <a:srgbClr val="000000"/>
                </a:solidFill>
              </a:rPr>
              <a:t>aus den 1990er Jahren </a:t>
            </a:r>
          </a:p>
          <a:p>
            <a:pPr marL="0" lvl="0" indent="0"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	-&gt; Kein </a:t>
            </a:r>
            <a:r>
              <a:rPr lang="de-DE" b="1" dirty="0">
                <a:solidFill>
                  <a:srgbClr val="000000"/>
                </a:solidFill>
              </a:rPr>
              <a:t>Missbrauch; Bescheidung mit Auskunft </a:t>
            </a:r>
            <a:endParaRPr lang="de-DE" b="1" dirty="0" smtClean="0">
              <a:solidFill>
                <a:srgbClr val="000000"/>
              </a:solidFill>
            </a:endParaRPr>
          </a:p>
          <a:p>
            <a:pPr marL="0" lvl="0" indent="0"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>
                <a:solidFill>
                  <a:srgbClr val="000000"/>
                </a:solidFill>
              </a:rPr>
              <a:t>Anspruch auf Zusammenstellung von Informationen / Listen</a:t>
            </a:r>
            <a:r>
              <a:rPr lang="de-DE" b="1" dirty="0" smtClean="0">
                <a:solidFill>
                  <a:srgbClr val="000000"/>
                </a:solidFill>
              </a:rPr>
              <a:t>?</a:t>
            </a: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Dauerbaustelle: aktive Verbreitung von Umweltinformationen </a:t>
            </a:r>
          </a:p>
          <a:p>
            <a:pPr marL="361950" lvl="0" indent="-361950"/>
            <a:r>
              <a:rPr lang="de-DE" b="1" dirty="0">
                <a:solidFill>
                  <a:srgbClr val="000000"/>
                </a:solidFill>
              </a:rPr>
              <a:t>	</a:t>
            </a:r>
            <a:r>
              <a:rPr lang="de-DE" b="1" dirty="0" smtClean="0">
                <a:solidFill>
                  <a:srgbClr val="000000"/>
                </a:solidFill>
              </a:rPr>
              <a:t>(Internet, Datenportale, Broschüren etc.)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>
                <a:solidFill>
                  <a:srgbClr val="000000"/>
                </a:solidFill>
                <a:latin typeface="Arial"/>
              </a:rPr>
              <a:pPr>
                <a:defRPr/>
              </a:pPr>
              <a:t>31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992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400" dirty="0" smtClean="0"/>
              <a:t>V. Ausgewählte Rechtsfragen I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75520" y="1475656"/>
            <a:ext cx="9937104" cy="5382344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Fall Rechtsmissbrauch</a:t>
            </a:r>
          </a:p>
          <a:p>
            <a:pPr marL="361950" lvl="0" indent="0">
              <a:spcBef>
                <a:spcPts val="600"/>
              </a:spcBef>
              <a:spcAft>
                <a:spcPts val="600"/>
              </a:spcAft>
            </a:pPr>
            <a:r>
              <a:rPr lang="de-DE" u="sng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BVerwG, Urteil vom 28. Juli 2016 </a:t>
            </a:r>
            <a:r>
              <a:rPr lang="de-DE" u="sng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(7 C 7.14) </a:t>
            </a:r>
            <a:endParaRPr lang="de-DE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	Auslegungsfragen der §§ </a:t>
            </a: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8 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und 9 UIG: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a) offensichtlich </a:t>
            </a: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missbräuchlicher Antrag nach § 8 Abs. 2 Nr. 1 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UIG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b) </a:t>
            </a: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Umfang der behördlichen Prüfpflicht im Hinblick auf die  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   Einschlägigkeit </a:t>
            </a: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mehrerer 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Ablehnungsgründe</a:t>
            </a:r>
            <a:endParaRPr lang="de-DE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spcBef>
                <a:spcPts val="600"/>
              </a:spcBef>
              <a:spcAft>
                <a:spcPts val="600"/>
              </a:spcAft>
              <a:buFont typeface="Symbol"/>
              <a:buChar char="Þ"/>
            </a:pPr>
            <a:r>
              <a:rPr lang="de-DE" i="1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BVerwG hob </a:t>
            </a:r>
            <a:r>
              <a:rPr lang="de-DE" i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das </a:t>
            </a:r>
            <a:r>
              <a:rPr lang="de-DE" i="1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Urteil </a:t>
            </a:r>
            <a:r>
              <a:rPr lang="de-DE" i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des OVG auf und verwies es an das OVG </a:t>
            </a:r>
            <a:r>
              <a:rPr lang="de-DE" i="1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zurück</a:t>
            </a:r>
          </a:p>
          <a:p>
            <a:pPr marL="685800">
              <a:spcBef>
                <a:spcPts val="600"/>
              </a:spcBef>
              <a:spcAft>
                <a:spcPts val="600"/>
              </a:spcAft>
              <a:buFont typeface="Symbol"/>
              <a:buChar char="Þ"/>
            </a:pPr>
            <a:r>
              <a:rPr lang="de-DE" i="1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„Segelanweisung“: kein Missbrauch, Frage b blieb offen</a:t>
            </a:r>
            <a:endParaRPr lang="de-DE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>
                <a:solidFill>
                  <a:srgbClr val="000000"/>
                </a:solidFill>
                <a:latin typeface="Arial"/>
              </a:rPr>
              <a:pPr>
                <a:defRPr/>
              </a:pPr>
              <a:t>32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79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400" dirty="0" smtClean="0"/>
              <a:t>V. Ausgewählte Rechtsfragen II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7408" y="1475656"/>
            <a:ext cx="10873208" cy="5382344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Fall Interne Mitteilung:</a:t>
            </a:r>
          </a:p>
          <a:p>
            <a:pPr marL="361950" lvl="0" indent="-361950"/>
            <a:r>
              <a:rPr lang="de-DE" b="1" dirty="0" smtClean="0">
                <a:solidFill>
                  <a:srgbClr val="000000"/>
                </a:solidFill>
              </a:rPr>
              <a:t> </a:t>
            </a:r>
            <a:r>
              <a:rPr lang="de-DE" b="1" dirty="0">
                <a:solidFill>
                  <a:srgbClr val="000000"/>
                </a:solidFill>
              </a:rPr>
              <a:t>	</a:t>
            </a:r>
            <a:r>
              <a:rPr lang="de-DE" u="sng" dirty="0" smtClean="0">
                <a:solidFill>
                  <a:srgbClr val="000000"/>
                </a:solidFill>
              </a:rPr>
              <a:t>BVerwG, Urteil + Beschluss vom 8. Mai 2019 (7 </a:t>
            </a:r>
            <a:r>
              <a:rPr lang="de-DE" u="sng" dirty="0">
                <a:solidFill>
                  <a:srgbClr val="000000"/>
                </a:solidFill>
              </a:rPr>
              <a:t>C </a:t>
            </a:r>
            <a:r>
              <a:rPr lang="de-DE" u="sng" dirty="0" smtClean="0">
                <a:solidFill>
                  <a:srgbClr val="000000"/>
                </a:solidFill>
              </a:rPr>
              <a:t>28.17) </a:t>
            </a:r>
            <a:r>
              <a:rPr lang="de-DE" dirty="0" smtClean="0">
                <a:solidFill>
                  <a:srgbClr val="000000"/>
                </a:solidFill>
              </a:rPr>
              <a:t> -&gt; EuGH-Vorlage</a:t>
            </a:r>
          </a:p>
          <a:p>
            <a:pPr indent="190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BVerwG hat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sich in einem Revisionsverfahren erstmals mit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der 	Frage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der sachlichen und zeitlichen Reichweite des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Ablehnungsgrundes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„interne Mitteilung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Min-Vorlage, interne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Vermerke </a:t>
            </a:r>
            <a:r>
              <a:rPr lang="de-DE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oä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befasst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. Dieser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Versagungsgrund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dient der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Sicherung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der Effektivität interner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Arbeitsabläufe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. Neben seiner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sachlichen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Reichweite ist in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zeitlicher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Hinsicht fraglich, ob der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Ablehnungsgrund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nur für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laufende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oder auch für abgeschlossene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behördliche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Vorgänge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gilt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190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In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der bisherigen Rechtsprechung der Oberverwaltungsgerichte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wurde der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Ablehnungsgrund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zeitlicher Hinsicht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restriktiv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zulasten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der Behörden – ausgelegt. </a:t>
            </a:r>
          </a:p>
          <a:p>
            <a:pPr>
              <a:spcAft>
                <a:spcPts val="0"/>
              </a:spcAft>
            </a:pPr>
            <a:endParaRPr lang="de-D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46F0A0-0554-478C-AE6D-203FC171DD4B}" type="slidenum"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16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400" dirty="0" smtClean="0"/>
              <a:t>V. Ausgewählte Rechtsfragen II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7368" y="1196752"/>
            <a:ext cx="11449272" cy="5661248"/>
          </a:xfrm>
        </p:spPr>
        <p:txBody>
          <a:bodyPr/>
          <a:lstStyle/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Das BVerwG legt diese äußerst praxisrelevanten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Fragen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dem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EuGH zur Vorabentscheidung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vor: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Es geht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um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die Frage, wann Behörden bei einem Antrag auf Zugang zu Umweltinformationen die Herausgabe rein behördeninterner Dokumente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verweigern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dürfen und wann nicht. Der EuGH wird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zu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entscheiden haben, ob der Ablehnungsgrund nur laufende Vorgänge schützt oder – zeitlich unbegrenzt – auch nach Abschluss eines Vorgangs noch einschlägig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sein kann. </a:t>
            </a:r>
            <a:endParaRPr lang="de-DE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Die EuGH-Entscheidung ist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möglich und erforderlich, weil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das einschlägige Landesrecht ebenso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wie das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UIG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des Bundes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die UI-Richtlinie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der EU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umsetzt.</a:t>
            </a:r>
            <a:endParaRPr lang="de-DE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Entscheidung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EuGH: frühestens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Mitte/Ende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2020. </a:t>
            </a:r>
            <a:endParaRPr lang="de-DE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Praxis BMU bisher: der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Ablehnungsgrund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gilt auch </a:t>
            </a:r>
            <a:r>
              <a:rPr lang="de-DE" b="1" dirty="0">
                <a:ea typeface="Calibri" panose="020F0502020204030204" pitchFamily="34" charset="0"/>
                <a:cs typeface="Times New Roman" panose="02020603050405020304" pitchFamily="18" charset="0"/>
              </a:rPr>
              <a:t>für abgeschlossene Vorgänge und nicht nur für laufende behördliche </a:t>
            </a:r>
            <a:r>
              <a:rPr lang="de-D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Vorgänge. BMU hatte gegenüber dem VBI eine EuGH-Vorlage angeregt.</a:t>
            </a:r>
            <a:endParaRPr lang="de-DE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46F0A0-0554-478C-AE6D-203FC171DD4B}" type="slidenum"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22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400" smtClean="0"/>
              <a:t>V. Ausgewählte Rechtsfragen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5400" y="1469459"/>
            <a:ext cx="10945216" cy="5382344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Fälle Emissionen in die Umwelt versus </a:t>
            </a:r>
          </a:p>
          <a:p>
            <a:pPr marL="361950" lvl="0" indent="0"/>
            <a:r>
              <a:rPr lang="de-DE" b="1" dirty="0" smtClean="0">
                <a:solidFill>
                  <a:srgbClr val="000000"/>
                </a:solidFill>
              </a:rPr>
              <a:t>Geschäfts- u. Betriebsgeheimnisse</a:t>
            </a:r>
          </a:p>
          <a:p>
            <a:pPr marL="361950" lvl="0" indent="0">
              <a:spcBef>
                <a:spcPts val="600"/>
              </a:spcBef>
              <a:spcAft>
                <a:spcPts val="600"/>
              </a:spcAft>
            </a:pPr>
            <a:r>
              <a:rPr lang="de-DE" u="sng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Urteile des EuGH vom 23.11.2016 (C-673/13 P und C-442/14) </a:t>
            </a:r>
            <a:endParaRPr lang="de-DE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indent="-441325"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-&gt; Urteile ergingen nicht zur dt. Rechtslage, sind aber gleichwohl für die Auslegung der in §§ 8, 9 UIG verankerten Rückausnahme bei bestimmten Ablehnungsgründen von höchster Relevanz. </a:t>
            </a:r>
          </a:p>
          <a:p>
            <a:pPr marL="803275" indent="-441325"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-&gt;	Beim Vorliegen dieses Merkmals ist insb. die Berufung auf Betriebs- und Geschäftsgeheimnisse nicht möglich. </a:t>
            </a:r>
          </a:p>
          <a:p>
            <a:pPr marL="803275" indent="-441325"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-&gt;	Der EuGH hat erwartungsgemäß eine weite Auslegung des Begriffs der „Emissionen in die Umwelt“ vorgenommen, seither ist also kein Zusammenhang mit einer emittierenden Anlage mehr erforderlich. </a:t>
            </a:r>
          </a:p>
          <a:p>
            <a:pPr marL="803275" indent="-441325"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-&gt; 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Zurückverweisung im Fall C-673/13 </a:t>
            </a: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 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wurde vom </a:t>
            </a:r>
            <a:r>
              <a:rPr lang="de-DE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EuG</a:t>
            </a:r>
            <a:r>
              <a:rPr lang="de-DE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2018 entschieden.</a:t>
            </a:r>
            <a:endParaRPr lang="de-DE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 smtClean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541338" algn="l"/>
                <a:tab pos="627063" algn="l"/>
              </a:tabLst>
            </a:pP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35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46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400" dirty="0"/>
              <a:t>VI. Vorläufiges 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75656"/>
            <a:ext cx="10297144" cy="533772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endParaRPr lang="de-DE" sz="2400" dirty="0" smtClean="0">
              <a:solidFill>
                <a:srgbClr val="000000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r>
              <a:rPr lang="de-DE" sz="2400" dirty="0" smtClean="0">
                <a:solidFill>
                  <a:srgbClr val="000000"/>
                </a:solidFill>
              </a:rPr>
              <a:t>Die </a:t>
            </a:r>
            <a:r>
              <a:rPr lang="de-DE" sz="2400" dirty="0">
                <a:solidFill>
                  <a:srgbClr val="000000"/>
                </a:solidFill>
              </a:rPr>
              <a:t>Verfahrensrechte der Aarhus-Konvention </a:t>
            </a:r>
            <a:r>
              <a:rPr lang="de-DE" sz="2400" dirty="0" smtClean="0">
                <a:solidFill>
                  <a:srgbClr val="000000"/>
                </a:solidFill>
              </a:rPr>
              <a:t>zum Zugang zu Umweltinformationen sind ein wichtiges Element </a:t>
            </a:r>
            <a:r>
              <a:rPr lang="de-DE" sz="2400" dirty="0">
                <a:solidFill>
                  <a:srgbClr val="000000"/>
                </a:solidFill>
              </a:rPr>
              <a:t>zur Umsetzung von SDG 16 – „Good Governance“ (im ECE-Raum und als globales </a:t>
            </a:r>
            <a:r>
              <a:rPr lang="de-DE" sz="2400" dirty="0" smtClean="0">
                <a:solidFill>
                  <a:srgbClr val="000000"/>
                </a:solidFill>
              </a:rPr>
              <a:t>Modell).</a:t>
            </a:r>
          </a:p>
          <a:p>
            <a:pPr marL="0" lvl="1" indent="0">
              <a:buNone/>
              <a:tabLst>
                <a:tab pos="541338" algn="l"/>
                <a:tab pos="627063" algn="l"/>
              </a:tabLst>
            </a:pPr>
            <a:r>
              <a:rPr lang="de-DE" sz="2400" dirty="0" smtClean="0">
                <a:solidFill>
                  <a:srgbClr val="000000"/>
                </a:solidFill>
              </a:rPr>
              <a:t> </a:t>
            </a:r>
            <a:endParaRPr lang="de-DE" sz="2400" dirty="0">
              <a:solidFill>
                <a:srgbClr val="000000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r>
              <a:rPr lang="de-DE" sz="2400" dirty="0"/>
              <a:t>20 Jahre Aarhus-Konvention </a:t>
            </a:r>
            <a:r>
              <a:rPr lang="de-DE" sz="2400" dirty="0" smtClean="0"/>
              <a:t>und insbesondere das Umwelt-informationsrecht haben erheblich zur zunehmenden Transparenz staatlichen Handelns beigetragen.</a:t>
            </a:r>
          </a:p>
          <a:p>
            <a:pPr marL="0" lvl="1" indent="0">
              <a:buNone/>
              <a:tabLst>
                <a:tab pos="541338" algn="l"/>
                <a:tab pos="627063" algn="l"/>
              </a:tabLst>
            </a:pPr>
            <a:endParaRPr lang="de-DE" sz="2400" dirty="0"/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r>
              <a:rPr lang="de-DE" sz="2400" dirty="0" smtClean="0"/>
              <a:t>Im Bereich </a:t>
            </a:r>
            <a:r>
              <a:rPr lang="de-DE" sz="2400" dirty="0"/>
              <a:t>Zugang zu Umweltinformationen </a:t>
            </a:r>
            <a:r>
              <a:rPr lang="de-DE" sz="2400" dirty="0" smtClean="0"/>
              <a:t>ist </a:t>
            </a:r>
            <a:r>
              <a:rPr lang="de-DE" sz="2400" dirty="0"/>
              <a:t>in der EU und national ein rechtskonformer Standard erreicht, der weiterhin erhalten bleiben </a:t>
            </a:r>
            <a:r>
              <a:rPr lang="de-DE" sz="2400" dirty="0" smtClean="0"/>
              <a:t>muss.</a:t>
            </a:r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endParaRPr lang="de-DE" sz="2400" dirty="0" smtClean="0"/>
          </a:p>
          <a:p>
            <a:pPr marL="0" lvl="1" indent="0">
              <a:buNone/>
              <a:tabLst>
                <a:tab pos="541338" algn="l"/>
                <a:tab pos="627063" algn="l"/>
              </a:tabLst>
            </a:pPr>
            <a:r>
              <a:rPr lang="de-DE" sz="2400" dirty="0" smtClean="0"/>
              <a:t> </a:t>
            </a:r>
            <a:endParaRPr lang="de-DE" sz="2400" dirty="0"/>
          </a:p>
          <a:p>
            <a:pPr marL="0" lvl="1" indent="0">
              <a:buNone/>
              <a:tabLst>
                <a:tab pos="541338" algn="l"/>
                <a:tab pos="627063" algn="l"/>
              </a:tabLst>
            </a:pPr>
            <a:endParaRPr lang="de-DE" sz="2400" dirty="0"/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>
                <a:solidFill>
                  <a:srgbClr val="000000"/>
                </a:solidFill>
                <a:latin typeface="Arial"/>
              </a:rPr>
              <a:pPr>
                <a:defRPr/>
              </a:pPr>
              <a:t>36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389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400" dirty="0"/>
              <a:t>VI. Vorläufiges 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75656"/>
            <a:ext cx="10297144" cy="533772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endParaRPr lang="de-DE" sz="2400" dirty="0" smtClean="0"/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r>
              <a:rPr lang="de-DE" sz="2400" dirty="0" smtClean="0"/>
              <a:t>Auf </a:t>
            </a:r>
            <a:r>
              <a:rPr lang="de-DE" sz="2400" dirty="0"/>
              <a:t>absehbare Zeit stellt ein Informationsgesetzbuch des Bundes </a:t>
            </a:r>
            <a:r>
              <a:rPr lang="de-DE" sz="2400" dirty="0" smtClean="0"/>
              <a:t>bzw. in einem Transparenzgesetz des Bundes weder politisch </a:t>
            </a:r>
            <a:r>
              <a:rPr lang="de-DE" sz="2400" dirty="0"/>
              <a:t>und </a:t>
            </a:r>
            <a:r>
              <a:rPr lang="de-DE" sz="2400" dirty="0" smtClean="0"/>
              <a:t>noch rechtlich eine </a:t>
            </a:r>
            <a:r>
              <a:rPr lang="de-DE" sz="2400" dirty="0"/>
              <a:t>realistische Handlungsoption dar. Damit muss Politik und Verwaltung </a:t>
            </a:r>
            <a:r>
              <a:rPr lang="de-DE" sz="2400" dirty="0" smtClean="0"/>
              <a:t>umgehen.</a:t>
            </a:r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endParaRPr lang="de-DE" sz="2400" dirty="0" smtClean="0"/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r>
              <a:rPr lang="de-DE" sz="2400" dirty="0" smtClean="0"/>
              <a:t>Der erreichte und weitgehend konsolidierte Rechtszustand beim Zugang zu Umweltinformationen stellt den Vollzug jeden Tag vor Herausforderungen, denen eine informationspflichtige Stelle gerecht werden muss. </a:t>
            </a:r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endParaRPr lang="de-DE" sz="2400" dirty="0" smtClean="0"/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r>
              <a:rPr lang="de-DE" sz="2400" dirty="0" smtClean="0"/>
              <a:t>Die Digitalisierung und moderne Kommunikationsformen werden dies verschärfen.</a:t>
            </a:r>
            <a:endParaRPr lang="de-DE" sz="2400" dirty="0"/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endParaRPr lang="de-DE" sz="2400" dirty="0"/>
          </a:p>
          <a:p>
            <a:pPr marL="342900" lvl="1" indent="-342900">
              <a:buFont typeface="Wingdings" panose="05000000000000000000" pitchFamily="2" charset="2"/>
              <a:buChar char="Ø"/>
              <a:tabLst>
                <a:tab pos="541338" algn="l"/>
                <a:tab pos="627063" algn="l"/>
              </a:tabLst>
            </a:pP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8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Offene Fragen?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75656"/>
            <a:ext cx="10363200" cy="46203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281735" y="2119510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UIG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633397" y="4699840"/>
            <a:ext cx="20970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Aarhus-Konvention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211680" y="2380769"/>
            <a:ext cx="15055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PSI-Richtlinie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979869" y="2750101"/>
            <a:ext cx="19960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INSPIRE-Richtlinie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20918" y="4210938"/>
            <a:ext cx="13756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UI-Richtlinie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101998" y="3416496"/>
            <a:ext cx="12378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Open Data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262261" y="3435281"/>
            <a:ext cx="8595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EGovG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702656" y="2927911"/>
            <a:ext cx="5998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IWG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663558" y="4132907"/>
            <a:ext cx="8787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GeoZG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956820" y="1769388"/>
            <a:ext cx="5437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VIG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729698" y="1769388"/>
            <a:ext cx="5245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IFG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9264352" y="3531398"/>
            <a:ext cx="18886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Bundesredaktion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192344" y="2670543"/>
            <a:ext cx="17524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eGesetzgebung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167456" y="1818068"/>
            <a:ext cx="264367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Informationsgesetzbuch</a:t>
            </a:r>
          </a:p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     des Bundes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151148" y="1554590"/>
            <a:ext cx="272222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Umwelt(zustands)bericht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8638641" y="4260289"/>
            <a:ext cx="218361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Umweltdaten-Portal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900120" y="5182443"/>
            <a:ext cx="21675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Umweltdaten-Cloud</a:t>
            </a:r>
            <a:endParaRPr lang="de-DE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2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5303912" y="188640"/>
            <a:ext cx="6048672" cy="1143000"/>
          </a:xfrm>
          <a:noFill/>
        </p:spPr>
        <p:txBody>
          <a:bodyPr/>
          <a:lstStyle/>
          <a:p>
            <a:pPr>
              <a:defRPr/>
            </a:pPr>
            <a:r>
              <a:rPr lang="de-DE" altLang="de-DE" sz="2400" dirty="0"/>
              <a:t>Zum 20jährigen Jubiläum der Aarhus-Konvention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EB902C-72A3-46FE-BA63-7B4D1606B206}" type="slidenum">
              <a:rPr lang="de-DE" altLang="de-DE" sz="1400">
                <a:solidFill>
                  <a:srgbClr val="000000"/>
                </a:solidFill>
              </a:rPr>
              <a:pPr eaLnBrk="1" hangingPunct="1"/>
              <a:t>39</a:t>
            </a:fld>
            <a:endParaRPr lang="de-DE" altLang="de-DE" sz="1400" dirty="0">
              <a:solidFill>
                <a:srgbClr val="000000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 flipH="1">
            <a:off x="6095999" y="1628800"/>
            <a:ext cx="4104457" cy="4619600"/>
          </a:xfrm>
        </p:spPr>
        <p:txBody>
          <a:bodyPr/>
          <a:lstStyle/>
          <a:p>
            <a:pPr marL="0" indent="0"/>
            <a:r>
              <a:rPr lang="de-DE" b="1" dirty="0" smtClean="0"/>
              <a:t>Neuauflage der deutschen </a:t>
            </a:r>
          </a:p>
          <a:p>
            <a:r>
              <a:rPr lang="de-DE" b="1" dirty="0" smtClean="0"/>
              <a:t>Aarhus-Broschüre von </a:t>
            </a:r>
          </a:p>
          <a:p>
            <a:r>
              <a:rPr lang="de-DE" b="1" dirty="0" smtClean="0"/>
              <a:t>BMU / UBA</a:t>
            </a:r>
          </a:p>
          <a:p>
            <a:r>
              <a:rPr lang="de-DE" dirty="0" smtClean="0"/>
              <a:t>=&gt; link:</a:t>
            </a:r>
            <a:endParaRPr lang="de-DE" dirty="0"/>
          </a:p>
          <a:p>
            <a:pPr indent="19050"/>
            <a:r>
              <a:rPr lang="de-DE" sz="1800" dirty="0">
                <a:hlinkClick r:id="rId2"/>
              </a:rPr>
              <a:t>https://www.bmu.de/meldung/wie-sie-der-umwelt-eine-stimme-geben-koennen/</a:t>
            </a:r>
            <a:endParaRPr lang="de-DE" sz="1800" dirty="0"/>
          </a:p>
          <a:p>
            <a:pPr indent="19050"/>
            <a:r>
              <a:rPr lang="de-DE" dirty="0" smtClean="0"/>
              <a:t>bzw. </a:t>
            </a:r>
          </a:p>
          <a:p>
            <a:pPr indent="19050"/>
            <a:r>
              <a:rPr lang="de-DE" sz="1800" dirty="0">
                <a:hlinkClick r:id="rId3"/>
              </a:rPr>
              <a:t>https://www.umweltbundesamt.de/sites/default/files/medien/421/publikationen/2018_05_18_uba_fb_aarhuskonvention_bf.pdf</a:t>
            </a:r>
            <a:endParaRPr lang="de-DE" sz="1800" dirty="0"/>
          </a:p>
          <a:p>
            <a:pPr indent="19050"/>
            <a:endParaRPr lang="de-DE" dirty="0"/>
          </a:p>
        </p:txBody>
      </p:sp>
      <p:pic>
        <p:nvPicPr>
          <p:cNvPr id="1026" name="Bild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3" y="1484785"/>
            <a:ext cx="3561375" cy="502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1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II. Meilensteine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200642009"/>
              </p:ext>
            </p:extLst>
          </p:nvPr>
        </p:nvGraphicFramePr>
        <p:xfrm>
          <a:off x="839416" y="1475656"/>
          <a:ext cx="10441161" cy="538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09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de-DE" altLang="de-DE" sz="3200" dirty="0"/>
              <a:t>Vielen Dank für Ihre Aufmerksamkeit!</a:t>
            </a:r>
            <a:endParaRPr lang="en-GB" altLang="de-DE" sz="32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06550"/>
            <a:ext cx="7772400" cy="5099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de-DE" altLang="de-DE" sz="2600" u="sng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600" u="sng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600" u="sng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600" u="sng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600" u="sng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600" u="sng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600" u="sng" dirty="0"/>
              <a:t>Kontakt: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600" dirty="0"/>
              <a:t>Matthias Sauer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600" dirty="0"/>
              <a:t>Tel. 030 18 305 2253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600" u="sng" dirty="0"/>
              <a:t>matthias.sauer@bmu.bund.de</a:t>
            </a:r>
          </a:p>
          <a:p>
            <a:pPr eaLnBrk="1" hangingPunct="1"/>
            <a:endParaRPr lang="en-GB" altLang="de-DE" dirty="0" smtClean="0"/>
          </a:p>
        </p:txBody>
      </p:sp>
      <p:sp>
        <p:nvSpPr>
          <p:cNvPr id="389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958F53-1AF8-49DB-BDEE-5C8A8E5FE926}" type="slidenum">
              <a:rPr lang="de-DE" altLang="de-DE" sz="26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</a:pPr>
              <a:t>40</a:t>
            </a:fld>
            <a:endParaRPr lang="de-DE" altLang="de-DE" sz="2600" dirty="0">
              <a:solidFill>
                <a:srgbClr val="FFFFFF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120" y="1666888"/>
            <a:ext cx="3528392" cy="484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2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71798" y="188640"/>
            <a:ext cx="7006167" cy="1287016"/>
          </a:xfrm>
        </p:spPr>
        <p:txBody>
          <a:bodyPr/>
          <a:lstStyle/>
          <a:p>
            <a:r>
              <a:rPr lang="de-DE" dirty="0"/>
              <a:t>III. UIG des Bundes </a:t>
            </a:r>
            <a:r>
              <a:rPr lang="de-DE" dirty="0" smtClean="0"/>
              <a:t>– Überblick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UIG-Anspruch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606550"/>
            <a:ext cx="10510192" cy="4990802"/>
          </a:xfrm>
        </p:spPr>
        <p:txBody>
          <a:bodyPr/>
          <a:lstStyle/>
          <a:p>
            <a:r>
              <a:rPr lang="de-DE" b="1" dirty="0" smtClean="0"/>
              <a:t>	Vor Inkrafttreten des UIG galt: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„Grundsatz des Aktengeheimnisses“</a:t>
            </a:r>
            <a:br>
              <a:rPr lang="de-DE" dirty="0" smtClean="0"/>
            </a:b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„Amtsgeheimnis“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„</a:t>
            </a:r>
            <a:r>
              <a:rPr lang="de-DE" dirty="0"/>
              <a:t>Prinzip der beschränkten Aktenöffentlichkeit</a:t>
            </a:r>
            <a:r>
              <a:rPr lang="de-DE" dirty="0" smtClean="0"/>
              <a:t>“</a:t>
            </a:r>
          </a:p>
          <a:p>
            <a:pPr marL="0" indent="0"/>
            <a:endParaRPr lang="de-DE" dirty="0" smtClean="0"/>
          </a:p>
          <a:p>
            <a:pPr marL="0" indent="0"/>
            <a:r>
              <a:rPr lang="de-DE" b="1" u="sng" dirty="0" smtClean="0"/>
              <a:t>Jetzt </a:t>
            </a:r>
            <a:r>
              <a:rPr lang="de-DE" dirty="0" smtClean="0"/>
              <a:t>§ </a:t>
            </a:r>
            <a:r>
              <a:rPr lang="de-DE" dirty="0"/>
              <a:t>3 UIG:</a:t>
            </a:r>
          </a:p>
          <a:p>
            <a:pPr marL="0" indent="0"/>
            <a:r>
              <a:rPr lang="de-DE" dirty="0"/>
              <a:t>„</a:t>
            </a:r>
            <a:r>
              <a:rPr lang="de-DE" i="1" dirty="0"/>
              <a:t>Jede Person hat nach Maßgabe dieses Gesetzes Anspruch auf freien Zugang zu Umweltinformationen, über die eine informationspflichtige Stelle … verfügt, ohne ein rechtliches Interesse darlegen zu müssen.“ </a:t>
            </a:r>
          </a:p>
          <a:p>
            <a:pPr marL="0" indent="0"/>
            <a:endParaRPr lang="de-DE" dirty="0"/>
          </a:p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2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Rechtlicher Hintergrund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606550"/>
            <a:ext cx="10363200" cy="4774778"/>
          </a:xfrm>
        </p:spPr>
        <p:txBody>
          <a:bodyPr/>
          <a:lstStyle/>
          <a:p>
            <a:r>
              <a:rPr lang="de-DE" sz="2000" b="1" dirty="0"/>
              <a:t>	</a:t>
            </a:r>
          </a:p>
          <a:p>
            <a:r>
              <a:rPr lang="de-DE" sz="2000" b="1" dirty="0"/>
              <a:t>	Das UIG </a:t>
            </a:r>
            <a:r>
              <a:rPr lang="de-DE" sz="2000" b="1" dirty="0" smtClean="0"/>
              <a:t>2006 basiert </a:t>
            </a:r>
            <a:r>
              <a:rPr lang="de-DE" sz="2000" b="1" dirty="0"/>
              <a:t>auf Völker- und Europarecht</a:t>
            </a:r>
          </a:p>
          <a:p>
            <a:endParaRPr lang="de-DE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/>
              <a:t>Aarhus-Konvention 1998</a:t>
            </a:r>
          </a:p>
          <a:p>
            <a:pPr marL="0" indent="0">
              <a:tabLst>
                <a:tab pos="355600" algn="l"/>
              </a:tabLst>
            </a:pPr>
            <a:r>
              <a:rPr lang="de-DE" sz="2000" dirty="0">
                <a:sym typeface="Wingdings" panose="05000000000000000000" pitchFamily="2" charset="2"/>
              </a:rPr>
              <a:t>	Drei Säulen: </a:t>
            </a:r>
            <a:r>
              <a:rPr lang="de-DE" sz="2000" b="1" dirty="0">
                <a:sym typeface="Wingdings" panose="05000000000000000000" pitchFamily="2" charset="2"/>
              </a:rPr>
              <a:t>Umweltinformation</a:t>
            </a:r>
            <a:r>
              <a:rPr lang="de-DE" sz="2000" dirty="0">
                <a:sym typeface="Wingdings" panose="05000000000000000000" pitchFamily="2" charset="2"/>
              </a:rPr>
              <a:t>, Öffentlichkeitsbeteiligung, </a:t>
            </a:r>
          </a:p>
          <a:p>
            <a:pPr marL="0" indent="0">
              <a:tabLst>
                <a:tab pos="355600" algn="l"/>
              </a:tabLst>
            </a:pPr>
            <a:r>
              <a:rPr lang="de-DE" sz="2000" dirty="0">
                <a:sym typeface="Wingdings" panose="05000000000000000000" pitchFamily="2" charset="2"/>
              </a:rPr>
              <a:t>	Gerichtszugang </a:t>
            </a:r>
          </a:p>
          <a:p>
            <a:pPr marL="0" indent="0">
              <a:tabLst>
                <a:tab pos="355600" algn="l"/>
              </a:tabLst>
            </a:pPr>
            <a:r>
              <a:rPr lang="de-DE" sz="2000" dirty="0">
                <a:sym typeface="Wingdings" panose="05000000000000000000" pitchFamily="2" charset="2"/>
              </a:rPr>
              <a:t>	 Öffentlichkeit: Sachwalter von </a:t>
            </a:r>
            <a:r>
              <a:rPr lang="de-DE" sz="2000" dirty="0" smtClean="0">
                <a:sym typeface="Wingdings" panose="05000000000000000000" pitchFamily="2" charset="2"/>
              </a:rPr>
              <a:t>Umweltinteressen</a:t>
            </a:r>
          </a:p>
          <a:p>
            <a:pPr marL="0" indent="0">
              <a:tabLst>
                <a:tab pos="355600" algn="l"/>
              </a:tabLst>
            </a:pPr>
            <a:r>
              <a:rPr lang="de-DE" sz="2000" dirty="0" smtClean="0">
                <a:sym typeface="Wingdings" panose="05000000000000000000" pitchFamily="2" charset="2"/>
              </a:rPr>
              <a:t>	</a:t>
            </a:r>
            <a:r>
              <a:rPr lang="de-DE" sz="2000" b="1" dirty="0" smtClean="0">
                <a:sym typeface="Wingdings" panose="05000000000000000000" pitchFamily="2" charset="2"/>
              </a:rPr>
              <a:t>-&gt;</a:t>
            </a:r>
            <a:r>
              <a:rPr lang="de-DE" sz="2000" dirty="0" smtClean="0">
                <a:sym typeface="Wingdings" panose="05000000000000000000" pitchFamily="2" charset="2"/>
              </a:rPr>
              <a:t> Artikel </a:t>
            </a:r>
            <a:r>
              <a:rPr lang="de-DE" sz="2000" dirty="0">
                <a:sym typeface="Wingdings" panose="05000000000000000000" pitchFamily="2" charset="2"/>
              </a:rPr>
              <a:t>4 und 5 der AK</a:t>
            </a:r>
          </a:p>
          <a:p>
            <a:pPr marL="0" indent="0">
              <a:tabLst>
                <a:tab pos="355600" algn="l"/>
              </a:tabLst>
            </a:pPr>
            <a:endParaRPr lang="de-DE" sz="20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 smtClean="0"/>
              <a:t>EU-Ebene: Umweltinformationsrichtlinie</a:t>
            </a:r>
            <a:r>
              <a:rPr lang="de-DE" sz="2000" dirty="0" smtClean="0"/>
              <a:t> </a:t>
            </a:r>
            <a:r>
              <a:rPr lang="de-DE" sz="2000" dirty="0"/>
              <a:t>2003/4/EG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b="1" dirty="0">
              <a:sym typeface="Wingdings" panose="05000000000000000000" pitchFamily="2" charset="2"/>
            </a:endParaRPr>
          </a:p>
          <a:p>
            <a:pPr marL="0" indent="0"/>
            <a:r>
              <a:rPr lang="de-DE" sz="2000" b="1" dirty="0">
                <a:sym typeface="Wingdings" panose="05000000000000000000" pitchFamily="2" charset="2"/>
              </a:rPr>
              <a:t>	 Grundsatz</a:t>
            </a:r>
            <a:r>
              <a:rPr lang="de-DE" sz="2000" dirty="0">
                <a:sym typeface="Wingdings" panose="05000000000000000000" pitchFamily="2" charset="2"/>
              </a:rPr>
              <a:t>: Informationszugang</a:t>
            </a:r>
          </a:p>
          <a:p>
            <a:pPr marL="0" indent="0"/>
            <a:r>
              <a:rPr lang="de-DE" sz="2000" b="1" dirty="0">
                <a:sym typeface="Wingdings" panose="05000000000000000000" pitchFamily="2" charset="2"/>
              </a:rPr>
              <a:t>	 Ausnahme:</a:t>
            </a:r>
            <a:r>
              <a:rPr lang="de-DE" sz="2000" dirty="0">
                <a:sym typeface="Wingdings" panose="05000000000000000000" pitchFamily="2" charset="2"/>
              </a:rPr>
              <a:t> Ablehnung </a:t>
            </a:r>
          </a:p>
          <a:p>
            <a:pPr marL="0" indent="0"/>
            <a:r>
              <a:rPr lang="de-DE" dirty="0" smtClean="0">
                <a:sym typeface="Wingdings" panose="05000000000000000000" pitchFamily="2" charset="2"/>
              </a:rPr>
              <a:t> 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0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3833" y="332656"/>
            <a:ext cx="5398641" cy="1143000"/>
          </a:xfrm>
        </p:spPr>
        <p:txBody>
          <a:bodyPr/>
          <a:lstStyle/>
          <a:p>
            <a:r>
              <a:rPr lang="de-DE" dirty="0" smtClean="0"/>
              <a:t>Rechtlicher Hintergrund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7568" y="1556792"/>
            <a:ext cx="7772400" cy="4489450"/>
          </a:xfrm>
        </p:spPr>
        <p:txBody>
          <a:bodyPr/>
          <a:lstStyle/>
          <a:p>
            <a:r>
              <a:rPr lang="de-DE" b="1" dirty="0" smtClean="0"/>
              <a:t>	</a:t>
            </a:r>
          </a:p>
          <a:p>
            <a:r>
              <a:rPr lang="de-DE" sz="2000" b="1" dirty="0"/>
              <a:t>	</a:t>
            </a:r>
            <a:r>
              <a:rPr lang="de-DE" b="1" dirty="0"/>
              <a:t>Ziele des </a:t>
            </a:r>
            <a:r>
              <a:rPr lang="de-DE" b="1" dirty="0" smtClean="0"/>
              <a:t>UIG</a:t>
            </a:r>
            <a:endParaRPr lang="de-DE" b="1" dirty="0"/>
          </a:p>
          <a:p>
            <a:endParaRPr lang="de-DE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Teilhabe der </a:t>
            </a:r>
            <a:r>
              <a:rPr lang="de-DE" dirty="0" smtClean="0"/>
              <a:t>Öffentlichkeit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Kontrolle der </a:t>
            </a:r>
            <a:r>
              <a:rPr lang="de-DE" dirty="0" smtClean="0"/>
              <a:t>Verwaltung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Durch Transparenz Vertrauen in die Verwaltung erhöhen 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521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3793" y="332656"/>
            <a:ext cx="5758681" cy="1143000"/>
          </a:xfrm>
        </p:spPr>
        <p:txBody>
          <a:bodyPr/>
          <a:lstStyle/>
          <a:p>
            <a:r>
              <a:rPr lang="de-DE" dirty="0" smtClean="0"/>
              <a:t>Rechtlicher Hintergrund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b="1" dirty="0" smtClean="0"/>
              <a:t>Bundesebene:</a:t>
            </a:r>
            <a:r>
              <a:rPr lang="de-DE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Umweltinformationsgesetz von 1994 und neu gefasst 2006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Informationsfreiheitsgesetz (IFG) seit 1.1.2006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Verbraucherinformationsgesetz (VIG) seit Ende 2007</a:t>
            </a:r>
          </a:p>
          <a:p>
            <a:pPr marL="477838" lvl="1" indent="0">
              <a:buNone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smtClean="0"/>
              <a:t>Landesebene:</a:t>
            </a:r>
            <a:r>
              <a:rPr lang="de-DE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16 UIG- oder UI-Landesregelungen (seit 2004)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Größtenteils zudem eigene IFG</a:t>
            </a:r>
          </a:p>
          <a:p>
            <a:pPr marL="477838" lvl="1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teils in einem einheitlichen Gesetz</a:t>
            </a: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101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3793" y="332656"/>
            <a:ext cx="5758681" cy="1143000"/>
          </a:xfrm>
        </p:spPr>
        <p:txBody>
          <a:bodyPr/>
          <a:lstStyle/>
          <a:p>
            <a:r>
              <a:rPr lang="de-DE" dirty="0" smtClean="0"/>
              <a:t>Rechtlicher Hintergrund 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smtClean="0"/>
              <a:t>2 </a:t>
            </a:r>
            <a:r>
              <a:rPr lang="de-DE" b="1" dirty="0"/>
              <a:t>EuGH-Urteile gegen Deutschland </a:t>
            </a:r>
            <a:endParaRPr lang="de-DE" b="1" dirty="0" smtClean="0"/>
          </a:p>
          <a:p>
            <a:pPr marL="0" indent="0"/>
            <a:r>
              <a:rPr lang="de-DE" b="1" dirty="0"/>
              <a:t>	</a:t>
            </a:r>
            <a:r>
              <a:rPr lang="de-DE" dirty="0" smtClean="0"/>
              <a:t>-&gt; vom </a:t>
            </a:r>
            <a:r>
              <a:rPr lang="de-DE" dirty="0"/>
              <a:t>14.02.2012 (Gesetzgebung; Rs. C-204/09) und </a:t>
            </a:r>
            <a:endParaRPr lang="de-DE" dirty="0" smtClean="0"/>
          </a:p>
          <a:p>
            <a:pPr marL="0" indent="0"/>
            <a:r>
              <a:rPr lang="de-DE" dirty="0"/>
              <a:t>	</a:t>
            </a:r>
            <a:r>
              <a:rPr lang="de-DE" dirty="0" smtClean="0"/>
              <a:t>-&gt; vom 18.07.2013 </a:t>
            </a:r>
            <a:r>
              <a:rPr lang="de-DE" dirty="0"/>
              <a:t>(RVO; Rs. C-515/11) </a:t>
            </a:r>
            <a:endParaRPr lang="de-DE" dirty="0" smtClean="0"/>
          </a:p>
          <a:p>
            <a:pPr marL="0" indent="0"/>
            <a:r>
              <a:rPr lang="de-DE" dirty="0"/>
              <a:t>	</a:t>
            </a:r>
            <a:r>
              <a:rPr lang="de-DE" dirty="0" smtClean="0"/>
              <a:t>=&gt; </a:t>
            </a:r>
            <a:r>
              <a:rPr lang="de-DE" dirty="0"/>
              <a:t>umgesetzt durch UIG-Novelle 2014</a:t>
            </a:r>
          </a:p>
          <a:p>
            <a:pPr>
              <a:buFont typeface="Arial" panose="020B0604020202020204" pitchFamily="34" charset="0"/>
              <a:buChar char="•"/>
            </a:pPr>
            <a:endParaRPr lang="de-DE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2019: FuE des BMU: Evaluation des UIG des Bundes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F0A0-0554-478C-AE6D-203FC171DD4B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324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U de Azubi">
  <a:themeElements>
    <a:clrScheme name="TestBMU2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74B917"/>
      </a:accent1>
      <a:accent2>
        <a:srgbClr val="FFDE75"/>
      </a:accent2>
      <a:accent3>
        <a:srgbClr val="890D48"/>
      </a:accent3>
      <a:accent4>
        <a:srgbClr val="E799B5"/>
      </a:accent4>
      <a:accent5>
        <a:srgbClr val="F28502"/>
      </a:accent5>
      <a:accent6>
        <a:srgbClr val="C7E3A2"/>
      </a:accent6>
      <a:hlink>
        <a:srgbClr val="6AAEC9"/>
      </a:hlink>
      <a:folHlink>
        <a:srgbClr val="99B9CC"/>
      </a:folHlink>
    </a:clrScheme>
    <a:fontScheme name="Entwurfsvorlage-BM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ntwurfsvorlage-BMU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wurfsvorlage-BMU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MU-en-16-9.potx" id="{9E1AE20E-2487-4E2D-933A-E3938FDD7C94}" vid="{54DF6ABD-21A7-43F7-A74B-B2DB292EBC41}"/>
    </a:ext>
  </a:extLst>
</a:theme>
</file>

<file path=ppt/theme/theme2.xml><?xml version="1.0" encoding="utf-8"?>
<a:theme xmlns:a="http://schemas.openxmlformats.org/drawingml/2006/main" name="1_BMU de Azubi">
  <a:themeElements>
    <a:clrScheme name="TestBMU2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74B917"/>
      </a:accent1>
      <a:accent2>
        <a:srgbClr val="FFDE75"/>
      </a:accent2>
      <a:accent3>
        <a:srgbClr val="890D48"/>
      </a:accent3>
      <a:accent4>
        <a:srgbClr val="E799B5"/>
      </a:accent4>
      <a:accent5>
        <a:srgbClr val="F28502"/>
      </a:accent5>
      <a:accent6>
        <a:srgbClr val="C7E3A2"/>
      </a:accent6>
      <a:hlink>
        <a:srgbClr val="6AAEC9"/>
      </a:hlink>
      <a:folHlink>
        <a:srgbClr val="99B9CC"/>
      </a:folHlink>
    </a:clrScheme>
    <a:fontScheme name="Entwurfsvorlage-BM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ntwurfsvorlage-BMU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wurfsvorlage-BMU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MU-de-quer.potx" id="{7E0243FC-6595-44FD-9B04-3640CB49012A}" vid="{6E71B684-321E-4355-8E6F-B11C344CDD12}"/>
    </a:ext>
  </a:extLst>
</a:theme>
</file>

<file path=ppt/theme/theme3.xml><?xml version="1.0" encoding="utf-8"?>
<a:theme xmlns:a="http://schemas.openxmlformats.org/drawingml/2006/main" name="2_BMU de Azubi">
  <a:themeElements>
    <a:clrScheme name="TestBMU2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74B917"/>
      </a:accent1>
      <a:accent2>
        <a:srgbClr val="FFDE75"/>
      </a:accent2>
      <a:accent3>
        <a:srgbClr val="890D48"/>
      </a:accent3>
      <a:accent4>
        <a:srgbClr val="E799B5"/>
      </a:accent4>
      <a:accent5>
        <a:srgbClr val="F28502"/>
      </a:accent5>
      <a:accent6>
        <a:srgbClr val="C7E3A2"/>
      </a:accent6>
      <a:hlink>
        <a:srgbClr val="6AAEC9"/>
      </a:hlink>
      <a:folHlink>
        <a:srgbClr val="99B9CC"/>
      </a:folHlink>
    </a:clrScheme>
    <a:fontScheme name="Entwurfsvorlage-BM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ntwurfsvorlage-BMU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wurfsvorlage-BMU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MU-en-16-9.potx" id="{9E1AE20E-2487-4E2D-933A-E3938FDD7C94}" vid="{54DF6ABD-21A7-43F7-A74B-B2DB292EBC41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BMU-de-16-9</Template>
  <TotalTime>0</TotalTime>
  <Words>1903</Words>
  <Application>Microsoft Office PowerPoint</Application>
  <PresentationFormat>Breitbild</PresentationFormat>
  <Paragraphs>552</Paragraphs>
  <Slides>40</Slides>
  <Notes>25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40</vt:i4>
      </vt:variant>
    </vt:vector>
  </HeadingPairs>
  <TitlesOfParts>
    <vt:vector size="51" baseType="lpstr">
      <vt:lpstr>Arial</vt:lpstr>
      <vt:lpstr>Arial Black</vt:lpstr>
      <vt:lpstr>Calibri</vt:lpstr>
      <vt:lpstr>Roboto</vt:lpstr>
      <vt:lpstr>Symbol</vt:lpstr>
      <vt:lpstr>Tahoma</vt:lpstr>
      <vt:lpstr>Times New Roman</vt:lpstr>
      <vt:lpstr>Wingdings</vt:lpstr>
      <vt:lpstr>BMU de Azubi</vt:lpstr>
      <vt:lpstr>1_BMU de Azubi</vt:lpstr>
      <vt:lpstr>2_BMU de Azubi</vt:lpstr>
      <vt:lpstr>Umwelt- und Planungsrecht in Praxis und Wissenschaft UPPW-Vortrag Nr. 50 in Halle am 18. Juni 2019    Thema: Umweltinformationsrecht - Grundsatzfragen und Aktuelles  zum Recht auf freien Zugang zu Umweltinformationen</vt:lpstr>
      <vt:lpstr>Übersicht</vt:lpstr>
      <vt:lpstr>I. Annäherung an das Thema</vt:lpstr>
      <vt:lpstr>II. Meilensteine</vt:lpstr>
      <vt:lpstr>III. UIG des Bundes – Überblick  Der UIG-Anspruch</vt:lpstr>
      <vt:lpstr>Rechtlicher Hintergrund I</vt:lpstr>
      <vt:lpstr>Rechtlicher Hintergrund II</vt:lpstr>
      <vt:lpstr>Rechtlicher Hintergrund III</vt:lpstr>
      <vt:lpstr>Rechtlicher Hintergrund IV</vt:lpstr>
      <vt:lpstr>UIG oder IFG? </vt:lpstr>
      <vt:lpstr>Antragstellende Person </vt:lpstr>
      <vt:lpstr>Inhalt eines UIG-Antrags</vt:lpstr>
      <vt:lpstr>„Umweltinformation“</vt:lpstr>
      <vt:lpstr>„Informationspflichtige Stelle“ I</vt:lpstr>
      <vt:lpstr>„Informationspflichtige Stelle“ II</vt:lpstr>
      <vt:lpstr>Über Infos „verfügen“</vt:lpstr>
      <vt:lpstr>Frist</vt:lpstr>
      <vt:lpstr>Ablehnungsgründe I</vt:lpstr>
      <vt:lpstr>Ablehnungsgründe II</vt:lpstr>
      <vt:lpstr>Ablehnungsgründe III</vt:lpstr>
      <vt:lpstr>Ablehnungsgründe IV</vt:lpstr>
      <vt:lpstr>Ablehnungsgründe V</vt:lpstr>
      <vt:lpstr>Ablehnungsgründe VI</vt:lpstr>
      <vt:lpstr>Ablehnungsgründe VII</vt:lpstr>
      <vt:lpstr>Ablehnungsgründe VIII</vt:lpstr>
      <vt:lpstr>Ablehnungsgründe IX</vt:lpstr>
      <vt:lpstr>Bescheid / Antwort </vt:lpstr>
      <vt:lpstr>Kosten?</vt:lpstr>
      <vt:lpstr>IV. Ausgewählte Vollzugsfragen</vt:lpstr>
      <vt:lpstr>IV. Ausgewählte Vollzugsfragen</vt:lpstr>
      <vt:lpstr>IV. Ausgewählte Vollzugsfragen</vt:lpstr>
      <vt:lpstr>V. Ausgewählte Rechtsfragen I</vt:lpstr>
      <vt:lpstr>V. Ausgewählte Rechtsfragen II</vt:lpstr>
      <vt:lpstr>V. Ausgewählte Rechtsfragen II</vt:lpstr>
      <vt:lpstr>V. Ausgewählte Rechtsfragen</vt:lpstr>
      <vt:lpstr>VI. Vorläufiges Fazit</vt:lpstr>
      <vt:lpstr>VI. Vorläufiges Fazit</vt:lpstr>
      <vt:lpstr>Offene Fragen?</vt:lpstr>
      <vt:lpstr>Zum 20jährigen Jubiläum der Aarhus-Konvention</vt:lpstr>
      <vt:lpstr>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Halle</dc:title>
  <dc:creator>Nowak, Tanja</dc:creator>
  <cp:lastModifiedBy>Sauer, Matthias</cp:lastModifiedBy>
  <cp:revision>79</cp:revision>
  <cp:lastPrinted>2019-06-17T13:12:17Z</cp:lastPrinted>
  <dcterms:created xsi:type="dcterms:W3CDTF">2019-05-20T11:54:22Z</dcterms:created>
  <dcterms:modified xsi:type="dcterms:W3CDTF">2019-06-18T07:35:25Z</dcterms:modified>
</cp:coreProperties>
</file>